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9" r:id="rId4"/>
    <p:sldId id="266" r:id="rId5"/>
    <p:sldId id="260" r:id="rId6"/>
    <p:sldId id="269" r:id="rId7"/>
    <p:sldId id="270" r:id="rId8"/>
    <p:sldId id="272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9B501A-30C9-416A-8B4D-C70A5E6C4858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60950E-FD2F-4C12-9EFD-4185CC623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8572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Direc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ția Educației Florești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78579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Seminar metodic raional pentru învățătorii claselor primare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12" y="1785926"/>
            <a:ext cx="90011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R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Atelierele de lectură – </a:t>
            </a:r>
          </a:p>
          <a:p>
            <a:pPr algn="ctr"/>
            <a:r>
              <a:rPr lang="ro-R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prioritate în învățământul primar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40" y="614364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24.02.2017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52863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Responsabil: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Pavlovschi Valeria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0" name="AutoShape 2" descr="http://ro.stockfresh.com/image/zoom/5946e8/stockfresh_58478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Imagini pentru imagini cu car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204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RO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FORME </a:t>
            </a:r>
            <a:r>
              <a:rPr lang="ro-RO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 ÎNDRUMARE A LECTURII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00166" y="669925"/>
            <a:ext cx="7056438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Expunerea prin povestire,în special la clasele mici;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Conversația despre o carte sau apariție editorială;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Dezbaterea literară;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Activitatea cu cartea prin citirea expresivă a </a:t>
            </a:r>
            <a:r>
              <a:rPr lang="en-US" sz="2000" b="1" dirty="0">
                <a:solidFill>
                  <a:srgbClr val="000000"/>
                </a:solidFill>
              </a:rPr>
              <a:t>   </a:t>
            </a:r>
            <a:r>
              <a:rPr lang="ro-RO" sz="2000" b="1" dirty="0">
                <a:solidFill>
                  <a:srgbClr val="000000"/>
                </a:solidFill>
              </a:rPr>
              <a:t>învățătorului și a elevilor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Recenzia unor cărți prezentată de învățător sau elevi </a:t>
            </a:r>
            <a:r>
              <a:rPr lang="en-US" sz="2000" b="1" dirty="0">
                <a:solidFill>
                  <a:srgbClr val="000000"/>
                </a:solidFill>
              </a:rPr>
              <a:t>;</a:t>
            </a:r>
            <a:endParaRPr lang="ro-RO" sz="2000" b="1" dirty="0">
              <a:solidFill>
                <a:srgbClr val="000000"/>
              </a:solidFill>
            </a:endParaRP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Lecțiile de popularizare a cărților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Metoda demonstrației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Metoda excursiilor literare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Metoda exercițiilor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Întâlnirile cu scriitorii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Șezătorile literare în cadrul clasei sau clase diferite;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Seri de basme și de poezie în clasă sau bibliotecă;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Medalioane literare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Simpozioane literare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Concursuri 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Confecționare de albume literare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Reviste literare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Călatorii imaginare pe hartă ;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ro-RO" sz="2000" b="1" dirty="0">
                <a:solidFill>
                  <a:srgbClr val="000000"/>
                </a:solidFill>
              </a:rPr>
              <a:t>Emisiuni televizate sau la radio ;</a:t>
            </a:r>
            <a:r>
              <a:rPr lang="en-US" sz="2000" b="1" dirty="0">
                <a:solidFill>
                  <a:srgbClr val="000000"/>
                </a:solidFill>
              </a:rPr>
              <a:t>;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statschool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23850" y="0"/>
            <a:ext cx="85677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mijloace</a:t>
            </a:r>
            <a:r>
              <a:rPr lang="en-US" b="1" dirty="0"/>
              <a:t> </a:t>
            </a:r>
            <a:r>
              <a:rPr lang="en-US" dirty="0"/>
              <a:t>diverse </a:t>
            </a:r>
            <a:r>
              <a:rPr lang="en-US" dirty="0" err="1"/>
              <a:t>pentru</a:t>
            </a:r>
            <a:r>
              <a:rPr lang="en-US" dirty="0"/>
              <a:t> a le </a:t>
            </a:r>
            <a:r>
              <a:rPr lang="en-US" dirty="0" err="1"/>
              <a:t>stimula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creatoare</a:t>
            </a:r>
            <a:r>
              <a:rPr lang="en-US" dirty="0"/>
              <a:t>: </a:t>
            </a:r>
            <a:r>
              <a:rPr lang="en-US" b="1" i="1" dirty="0" err="1"/>
              <a:t>cântece</a:t>
            </a:r>
            <a:r>
              <a:rPr lang="en-US" b="1" i="1" dirty="0"/>
              <a:t>, </a:t>
            </a:r>
            <a:r>
              <a:rPr lang="en-US" b="1" i="1" dirty="0" err="1"/>
              <a:t>poezii</a:t>
            </a:r>
            <a:r>
              <a:rPr lang="en-US" b="1" i="1" dirty="0"/>
              <a:t>, </a:t>
            </a:r>
            <a:r>
              <a:rPr lang="en-US" b="1" i="1" dirty="0" err="1"/>
              <a:t>tablouri</a:t>
            </a:r>
            <a:r>
              <a:rPr lang="en-US" b="1" i="1" dirty="0"/>
              <a:t>, </a:t>
            </a:r>
            <a:r>
              <a:rPr lang="en-US" b="1" i="1" dirty="0" err="1"/>
              <a:t>drumeţii</a:t>
            </a:r>
            <a:r>
              <a:rPr lang="en-US" b="1" i="1" dirty="0"/>
              <a:t>, </a:t>
            </a:r>
            <a:r>
              <a:rPr lang="en-US" b="1" i="1" dirty="0" err="1"/>
              <a:t>audiţii</a:t>
            </a:r>
            <a:r>
              <a:rPr lang="en-US" b="1" i="1" dirty="0"/>
              <a:t>, </a:t>
            </a:r>
            <a:r>
              <a:rPr lang="en-US" b="1" i="1" dirty="0" err="1"/>
              <a:t>compuneri</a:t>
            </a:r>
            <a:r>
              <a:rPr lang="en-US" b="1" i="1" dirty="0"/>
              <a:t> model.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57158" y="642918"/>
            <a:ext cx="3241675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u="sng" dirty="0">
                <a:solidFill>
                  <a:srgbClr val="CC0000"/>
                </a:solidFill>
              </a:rPr>
              <a:t>          </a:t>
            </a:r>
            <a:r>
              <a:rPr lang="en-US" sz="2000" b="1" u="sng" dirty="0" err="1">
                <a:solidFill>
                  <a:srgbClr val="CC0000"/>
                </a:solidFill>
              </a:rPr>
              <a:t>Povestirea</a:t>
            </a:r>
            <a:r>
              <a:rPr lang="en-US" sz="2000" b="1" u="sng" dirty="0">
                <a:solidFill>
                  <a:srgbClr val="CC0000"/>
                </a:solidFill>
              </a:rPr>
              <a:t> </a:t>
            </a:r>
            <a:r>
              <a:rPr lang="en-US" sz="2000" b="1" u="sng" dirty="0" err="1">
                <a:solidFill>
                  <a:srgbClr val="CC0000"/>
                </a:solidFill>
              </a:rPr>
              <a:t>în</a:t>
            </a:r>
            <a:r>
              <a:rPr lang="en-US" sz="2000" b="1" u="sng" dirty="0">
                <a:solidFill>
                  <a:srgbClr val="CC0000"/>
                </a:solidFill>
              </a:rPr>
              <a:t> </a:t>
            </a:r>
            <a:r>
              <a:rPr lang="en-US" sz="2000" b="1" u="sng" dirty="0" err="1">
                <a:solidFill>
                  <a:srgbClr val="CC0000"/>
                </a:solidFill>
              </a:rPr>
              <a:t>lanţ</a:t>
            </a:r>
            <a:endParaRPr lang="en-US" sz="2000" b="1" u="sng" dirty="0">
              <a:solidFill>
                <a:srgbClr val="CC0000"/>
              </a:solidFill>
            </a:endParaRPr>
          </a:p>
          <a:p>
            <a:pPr algn="l" eaLnBrk="1" hangingPunct="1"/>
            <a:r>
              <a:rPr lang="en-US" b="1" dirty="0"/>
              <a:t>   Este un </a:t>
            </a:r>
            <a:r>
              <a:rPr lang="en-US" b="1" dirty="0" err="1"/>
              <a:t>joc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care </a:t>
            </a:r>
            <a:r>
              <a:rPr lang="en-US" b="1" dirty="0" err="1"/>
              <a:t>conţinutul</a:t>
            </a:r>
            <a:r>
              <a:rPr lang="en-US" b="1" dirty="0"/>
              <a:t> </a:t>
            </a:r>
            <a:r>
              <a:rPr lang="en-US" b="1" dirty="0" err="1"/>
              <a:t>poveştilor</a:t>
            </a:r>
            <a:r>
              <a:rPr lang="en-US" b="1" dirty="0"/>
              <a:t> </a:t>
            </a:r>
            <a:r>
              <a:rPr lang="en-US" b="1" dirty="0" err="1"/>
              <a:t>citite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redat</a:t>
            </a:r>
            <a:r>
              <a:rPr lang="en-US" b="1" dirty="0"/>
              <a:t> de </a:t>
            </a:r>
            <a:r>
              <a:rPr lang="en-US" b="1" dirty="0" err="1"/>
              <a:t>cât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mulţi</a:t>
            </a:r>
            <a:r>
              <a:rPr lang="en-US" b="1" dirty="0"/>
              <a:t> </a:t>
            </a:r>
            <a:r>
              <a:rPr lang="en-US" b="1" dirty="0" err="1"/>
              <a:t>elevi</a:t>
            </a:r>
            <a:r>
              <a:rPr lang="en-US" b="1" dirty="0"/>
              <a:t>. </a:t>
            </a:r>
            <a:r>
              <a:rPr lang="en-US" b="1" dirty="0" err="1"/>
              <a:t>Povestea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cunoscută</a:t>
            </a:r>
            <a:r>
              <a:rPr lang="en-US" b="1" dirty="0"/>
              <a:t> de </a:t>
            </a:r>
            <a:r>
              <a:rPr lang="en-US" b="1" dirty="0" err="1"/>
              <a:t>toţi</a:t>
            </a:r>
            <a:r>
              <a:rPr lang="en-US" b="1" dirty="0"/>
              <a:t> </a:t>
            </a:r>
            <a:r>
              <a:rPr lang="en-US" b="1" dirty="0" err="1"/>
              <a:t>elevii</a:t>
            </a:r>
            <a:r>
              <a:rPr lang="en-US" b="1" dirty="0"/>
              <a:t>.         </a:t>
            </a:r>
            <a:r>
              <a:rPr lang="en-US" b="1" dirty="0" err="1"/>
              <a:t>Elevii</a:t>
            </a:r>
            <a:r>
              <a:rPr lang="en-US" b="1" dirty="0"/>
              <a:t> </a:t>
            </a:r>
            <a:r>
              <a:rPr lang="en-US" b="1" dirty="0" err="1"/>
              <a:t>sunt</a:t>
            </a:r>
            <a:r>
              <a:rPr lang="en-US" b="1" dirty="0"/>
              <a:t> </a:t>
            </a:r>
            <a:r>
              <a:rPr lang="en-US" b="1" dirty="0" err="1"/>
              <a:t>aşezaţi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cerc</a:t>
            </a:r>
            <a:r>
              <a:rPr lang="en-US" b="1" dirty="0"/>
              <a:t> </a:t>
            </a:r>
            <a:r>
              <a:rPr lang="en-US" b="1" dirty="0" err="1"/>
              <a:t>formând</a:t>
            </a:r>
            <a:r>
              <a:rPr lang="en-US" b="1" dirty="0"/>
              <a:t>  un “</a:t>
            </a:r>
            <a:r>
              <a:rPr lang="en-US" b="1" dirty="0" err="1"/>
              <a:t>lanţ</a:t>
            </a:r>
            <a:r>
              <a:rPr lang="en-US" b="1" dirty="0"/>
              <a:t>”. Este </a:t>
            </a:r>
            <a:r>
              <a:rPr lang="en-US" b="1" dirty="0" err="1"/>
              <a:t>numit</a:t>
            </a:r>
            <a:r>
              <a:rPr lang="en-US" b="1" dirty="0"/>
              <a:t> </a:t>
            </a:r>
            <a:r>
              <a:rPr lang="en-US" b="1" dirty="0" err="1"/>
              <a:t>primul</a:t>
            </a:r>
            <a:r>
              <a:rPr lang="en-US" b="1" dirty="0"/>
              <a:t> </a:t>
            </a:r>
            <a:r>
              <a:rPr lang="en-US" b="1" dirty="0" err="1"/>
              <a:t>elev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poves</a:t>
            </a:r>
            <a:r>
              <a:rPr lang="ro-RO" b="1" dirty="0"/>
              <a:t>-</a:t>
            </a:r>
            <a:r>
              <a:rPr lang="en-US" b="1" dirty="0" err="1"/>
              <a:t>tească</a:t>
            </a:r>
            <a:r>
              <a:rPr lang="en-US" b="1" dirty="0"/>
              <a:t>.  </a:t>
            </a:r>
            <a:r>
              <a:rPr lang="en-US" b="1" dirty="0" err="1"/>
              <a:t>Acesta</a:t>
            </a:r>
            <a:r>
              <a:rPr lang="en-US" b="1" dirty="0"/>
              <a:t> </a:t>
            </a:r>
            <a:r>
              <a:rPr lang="en-US" b="1" dirty="0" err="1"/>
              <a:t>povesteşte</a:t>
            </a:r>
            <a:r>
              <a:rPr lang="en-US" b="1" dirty="0"/>
              <a:t> un fragment, </a:t>
            </a:r>
            <a:r>
              <a:rPr lang="en-US" b="1" dirty="0" err="1"/>
              <a:t>altul</a:t>
            </a:r>
            <a:r>
              <a:rPr lang="en-US" b="1" dirty="0"/>
              <a:t> </a:t>
            </a:r>
            <a:r>
              <a:rPr lang="en-US" b="1" dirty="0" err="1"/>
              <a:t>continuă</a:t>
            </a:r>
            <a:r>
              <a:rPr lang="en-US" b="1" dirty="0"/>
              <a:t> </a:t>
            </a:r>
            <a:r>
              <a:rPr lang="en-US" b="1" dirty="0" err="1"/>
              <a:t>povestirea</a:t>
            </a:r>
            <a:r>
              <a:rPr lang="en-US" b="1" dirty="0"/>
              <a:t> de </a:t>
            </a:r>
            <a:r>
              <a:rPr lang="en-US" b="1" dirty="0" err="1"/>
              <a:t>acolo</a:t>
            </a:r>
            <a:r>
              <a:rPr lang="en-US" b="1" dirty="0"/>
              <a:t> de </a:t>
            </a:r>
            <a:r>
              <a:rPr lang="en-US" b="1" dirty="0" err="1"/>
              <a:t>unde</a:t>
            </a:r>
            <a:r>
              <a:rPr lang="en-US" b="1" dirty="0"/>
              <a:t> s-a </a:t>
            </a:r>
            <a:r>
              <a:rPr lang="en-US" b="1" dirty="0" err="1"/>
              <a:t>oprit</a:t>
            </a:r>
            <a:r>
              <a:rPr lang="en-US" b="1" dirty="0"/>
              <a:t> </a:t>
            </a:r>
            <a:r>
              <a:rPr lang="en-US" b="1" dirty="0" err="1"/>
              <a:t>primul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tot </a:t>
            </a:r>
            <a:r>
              <a:rPr lang="en-US" b="1" dirty="0" err="1"/>
              <a:t>aşa</a:t>
            </a:r>
            <a:r>
              <a:rPr lang="en-US" b="1" dirty="0"/>
              <a:t> </a:t>
            </a:r>
            <a:r>
              <a:rPr lang="en-US" b="1" dirty="0" err="1"/>
              <a:t>până</a:t>
            </a:r>
            <a:r>
              <a:rPr lang="en-US" b="1" dirty="0"/>
              <a:t> la </a:t>
            </a:r>
            <a:r>
              <a:rPr lang="en-US" b="1" dirty="0" err="1"/>
              <a:t>sfârşitul</a:t>
            </a:r>
            <a:r>
              <a:rPr lang="en-US" b="1" dirty="0"/>
              <a:t> </a:t>
            </a:r>
            <a:r>
              <a:rPr lang="en-US" b="1" dirty="0" err="1"/>
              <a:t>acesteia</a:t>
            </a:r>
            <a:r>
              <a:rPr lang="en-US" b="1" dirty="0"/>
              <a:t>.  </a:t>
            </a:r>
            <a:r>
              <a:rPr lang="en-US" b="1" dirty="0" err="1"/>
              <a:t>Copilul</a:t>
            </a:r>
            <a:r>
              <a:rPr lang="en-US" b="1" dirty="0"/>
              <a:t> care nu </a:t>
            </a:r>
            <a:r>
              <a:rPr lang="en-US" b="1" dirty="0" err="1"/>
              <a:t>poate</a:t>
            </a:r>
            <a:r>
              <a:rPr lang="en-US" b="1" dirty="0"/>
              <a:t> continua </a:t>
            </a:r>
            <a:r>
              <a:rPr lang="en-US" b="1" dirty="0" err="1"/>
              <a:t>povestirea</a:t>
            </a:r>
            <a:r>
              <a:rPr lang="en-US" b="1" dirty="0"/>
              <a:t> “</a:t>
            </a:r>
            <a:r>
              <a:rPr lang="en-US" b="1" dirty="0" err="1"/>
              <a:t>rupe</a:t>
            </a:r>
            <a:r>
              <a:rPr lang="en-US" b="1" dirty="0"/>
              <a:t> </a:t>
            </a:r>
            <a:r>
              <a:rPr lang="en-US" b="1" dirty="0" err="1"/>
              <a:t>lanţul</a:t>
            </a:r>
            <a:r>
              <a:rPr lang="en-US" b="1" dirty="0"/>
              <a:t>”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drept</a:t>
            </a:r>
            <a:r>
              <a:rPr lang="en-US" b="1" dirty="0"/>
              <a:t> </a:t>
            </a:r>
            <a:r>
              <a:rPr lang="en-US" b="1" dirty="0" err="1"/>
              <a:t>pedeapsă</a:t>
            </a:r>
            <a:r>
              <a:rPr lang="en-US" b="1" dirty="0"/>
              <a:t> </a:t>
            </a:r>
            <a:r>
              <a:rPr lang="en-US" b="1" dirty="0" err="1"/>
              <a:t>trebuie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citească</a:t>
            </a:r>
            <a:r>
              <a:rPr lang="en-US" b="1" dirty="0"/>
              <a:t> cu o </a:t>
            </a:r>
            <a:r>
              <a:rPr lang="en-US" b="1" dirty="0" err="1"/>
              <a:t>lectură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mult</a:t>
            </a:r>
            <a:r>
              <a:rPr lang="en-US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86182" y="714356"/>
            <a:ext cx="4967288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>
                <a:solidFill>
                  <a:srgbClr val="002060"/>
                </a:solidFill>
              </a:rPr>
              <a:t>            </a:t>
            </a:r>
            <a:r>
              <a:rPr lang="en-US" sz="2000" b="1" u="sng" dirty="0" err="1">
                <a:solidFill>
                  <a:srgbClr val="CC0000"/>
                </a:solidFill>
              </a:rPr>
              <a:t>Recunoaşteţi</a:t>
            </a:r>
            <a:r>
              <a:rPr lang="en-US" sz="2000" b="1" u="sng" dirty="0">
                <a:solidFill>
                  <a:srgbClr val="CC0000"/>
                </a:solidFill>
              </a:rPr>
              <a:t> </a:t>
            </a:r>
            <a:r>
              <a:rPr lang="en-US" sz="2000" b="1" u="sng" dirty="0" err="1">
                <a:solidFill>
                  <a:srgbClr val="CC0000"/>
                </a:solidFill>
              </a:rPr>
              <a:t>povestirea</a:t>
            </a:r>
            <a:r>
              <a:rPr lang="en-US" b="1" u="sng" dirty="0">
                <a:solidFill>
                  <a:srgbClr val="CC0000"/>
                </a:solidFill>
              </a:rPr>
              <a:t> !</a:t>
            </a:r>
          </a:p>
          <a:p>
            <a:pPr algn="l" eaLnBrk="1" hangingPunct="1"/>
            <a:r>
              <a:rPr lang="ro-RO" b="1" dirty="0"/>
              <a:t>P</a:t>
            </a:r>
            <a:r>
              <a:rPr lang="en-US" b="1" dirty="0"/>
              <a:t>lace </a:t>
            </a:r>
            <a:r>
              <a:rPr lang="en-US" b="1" dirty="0" err="1"/>
              <a:t>mult</a:t>
            </a:r>
            <a:r>
              <a:rPr lang="en-US" b="1" dirty="0"/>
              <a:t> </a:t>
            </a:r>
            <a:r>
              <a:rPr lang="en-US" b="1" dirty="0" err="1"/>
              <a:t>elevilor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îi</a:t>
            </a:r>
            <a:r>
              <a:rPr lang="en-US" b="1" dirty="0"/>
              <a:t> </a:t>
            </a:r>
            <a:r>
              <a:rPr lang="en-US" b="1" dirty="0" err="1"/>
              <a:t>determină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citească</a:t>
            </a:r>
            <a:r>
              <a:rPr lang="en-US" b="1" dirty="0"/>
              <a:t> </a:t>
            </a:r>
            <a:r>
              <a:rPr lang="en-US" b="1" dirty="0" err="1"/>
              <a:t>povestirea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a </a:t>
            </a:r>
            <a:r>
              <a:rPr lang="en-US" b="1" dirty="0" err="1"/>
              <a:t>putea</a:t>
            </a:r>
            <a:r>
              <a:rPr lang="en-US" b="1" dirty="0"/>
              <a:t> </a:t>
            </a:r>
            <a:r>
              <a:rPr lang="en-US" b="1" dirty="0" err="1"/>
              <a:t>câştiga</a:t>
            </a:r>
            <a:r>
              <a:rPr lang="en-US" b="1" dirty="0"/>
              <a:t> </a:t>
            </a:r>
            <a:r>
              <a:rPr lang="en-US" b="1" dirty="0" err="1"/>
              <a:t>jocul</a:t>
            </a:r>
            <a:r>
              <a:rPr lang="en-US" b="1" dirty="0"/>
              <a:t>. </a:t>
            </a:r>
            <a:r>
              <a:rPr lang="en-US" b="1" dirty="0" err="1"/>
              <a:t>Elevii</a:t>
            </a:r>
            <a:r>
              <a:rPr lang="en-US" b="1" dirty="0"/>
              <a:t> </a:t>
            </a:r>
            <a:r>
              <a:rPr lang="en-US" b="1" dirty="0" err="1"/>
              <a:t>sunt</a:t>
            </a:r>
            <a:r>
              <a:rPr lang="en-US" b="1" dirty="0"/>
              <a:t> </a:t>
            </a:r>
            <a:r>
              <a:rPr lang="en-US" b="1" dirty="0" err="1"/>
              <a:t>împărţiţi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grupe</a:t>
            </a:r>
            <a:r>
              <a:rPr lang="en-US" b="1" dirty="0"/>
              <a:t> de </a:t>
            </a:r>
            <a:r>
              <a:rPr lang="en-US" b="1" dirty="0" err="1"/>
              <a:t>câte</a:t>
            </a:r>
            <a:r>
              <a:rPr lang="en-US" b="1" dirty="0"/>
              <a:t> </a:t>
            </a:r>
            <a:r>
              <a:rPr lang="en-US" b="1" dirty="0" err="1"/>
              <a:t>patru</a:t>
            </a:r>
            <a:r>
              <a:rPr lang="en-US" b="1" dirty="0"/>
              <a:t>. Se </a:t>
            </a:r>
            <a:r>
              <a:rPr lang="en-US" b="1" dirty="0" err="1"/>
              <a:t>prezintă</a:t>
            </a:r>
            <a:r>
              <a:rPr lang="en-US" b="1" dirty="0"/>
              <a:t> </a:t>
            </a:r>
            <a:r>
              <a:rPr lang="en-US" b="1" dirty="0" err="1"/>
              <a:t>câte</a:t>
            </a:r>
            <a:r>
              <a:rPr lang="en-US" b="1" dirty="0"/>
              <a:t> un fragment </a:t>
            </a:r>
            <a:r>
              <a:rPr lang="en-US" b="1" dirty="0" err="1"/>
              <a:t>dintr</a:t>
            </a:r>
            <a:r>
              <a:rPr lang="en-US" b="1" dirty="0"/>
              <a:t>-o </a:t>
            </a:r>
            <a:r>
              <a:rPr lang="en-US" b="1" dirty="0" err="1"/>
              <a:t>povestire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li</a:t>
            </a:r>
            <a:r>
              <a:rPr lang="en-US" b="1" dirty="0"/>
              <a:t> se </a:t>
            </a:r>
            <a:r>
              <a:rPr lang="en-US" b="1" dirty="0" err="1"/>
              <a:t>cere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recunoască</a:t>
            </a:r>
            <a:r>
              <a:rPr lang="en-US" b="1" dirty="0"/>
              <a:t> </a:t>
            </a:r>
            <a:r>
              <a:rPr lang="en-US" b="1" dirty="0" err="1"/>
              <a:t>titlul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autorul</a:t>
            </a:r>
            <a:r>
              <a:rPr lang="en-US" b="1" dirty="0"/>
              <a:t>. </a:t>
            </a:r>
            <a:r>
              <a:rPr lang="en-US" b="1" dirty="0" err="1"/>
              <a:t>Câştigă</a:t>
            </a:r>
            <a:r>
              <a:rPr lang="en-US" b="1" dirty="0"/>
              <a:t> </a:t>
            </a:r>
            <a:r>
              <a:rPr lang="en-US" b="1" dirty="0" err="1"/>
              <a:t>cei</a:t>
            </a:r>
            <a:r>
              <a:rPr lang="en-US" b="1" dirty="0"/>
              <a:t> care au </a:t>
            </a:r>
            <a:r>
              <a:rPr lang="en-US" b="1" dirty="0" err="1"/>
              <a:t>recunoscut</a:t>
            </a:r>
            <a:r>
              <a:rPr lang="en-US" b="1" dirty="0"/>
              <a:t> </a:t>
            </a:r>
            <a:r>
              <a:rPr lang="en-US" b="1" dirty="0" err="1"/>
              <a:t>toate</a:t>
            </a:r>
            <a:r>
              <a:rPr lang="en-US" b="1" dirty="0"/>
              <a:t> </a:t>
            </a:r>
            <a:r>
              <a:rPr lang="en-US" b="1" dirty="0" err="1"/>
              <a:t>povestirile</a:t>
            </a:r>
            <a:r>
              <a:rPr lang="en-US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86182" y="2928934"/>
            <a:ext cx="49688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dirty="0">
                <a:solidFill>
                  <a:srgbClr val="002060"/>
                </a:solidFill>
              </a:rPr>
              <a:t>          </a:t>
            </a:r>
            <a:r>
              <a:rPr lang="en-US" sz="2000" b="1" u="sng" dirty="0" err="1">
                <a:solidFill>
                  <a:srgbClr val="CC0000"/>
                </a:solidFill>
              </a:rPr>
              <a:t>Recunoaşteţi</a:t>
            </a:r>
            <a:r>
              <a:rPr lang="en-US" sz="2000" b="1" u="sng" dirty="0">
                <a:solidFill>
                  <a:srgbClr val="CC0000"/>
                </a:solidFill>
              </a:rPr>
              <a:t> </a:t>
            </a:r>
            <a:r>
              <a:rPr lang="en-US" sz="2000" b="1" u="sng" dirty="0" err="1">
                <a:solidFill>
                  <a:srgbClr val="CC0000"/>
                </a:solidFill>
              </a:rPr>
              <a:t>personajul</a:t>
            </a:r>
            <a:r>
              <a:rPr lang="ro-RO" sz="2000" u="sng" dirty="0">
                <a:solidFill>
                  <a:srgbClr val="002060"/>
                </a:solidFill>
              </a:rPr>
              <a:t> </a:t>
            </a:r>
          </a:p>
          <a:p>
            <a:pPr algn="l" eaLnBrk="1" hangingPunct="1"/>
            <a:r>
              <a:rPr lang="ro-RO" sz="2000" dirty="0"/>
              <a:t>D</a:t>
            </a:r>
            <a:r>
              <a:rPr lang="en-US" sz="2000" dirty="0"/>
              <a:t>in </a:t>
            </a:r>
            <a:r>
              <a:rPr lang="en-US" sz="2000" dirty="0" err="1"/>
              <a:t>fragmentele</a:t>
            </a:r>
            <a:r>
              <a:rPr lang="en-US" sz="2000" dirty="0"/>
              <a:t> </a:t>
            </a:r>
            <a:r>
              <a:rPr lang="en-US" sz="2000" dirty="0" err="1"/>
              <a:t>prezentate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recunoască</a:t>
            </a:r>
            <a:r>
              <a:rPr lang="en-US" sz="2000" dirty="0"/>
              <a:t> </a:t>
            </a:r>
            <a:r>
              <a:rPr lang="en-US" sz="2000" dirty="0" err="1"/>
              <a:t>numele</a:t>
            </a:r>
            <a:r>
              <a:rPr lang="en-US" sz="2000" dirty="0"/>
              <a:t> </a:t>
            </a:r>
            <a:r>
              <a:rPr lang="en-US" sz="2000" dirty="0" err="1"/>
              <a:t>personajului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titlul</a:t>
            </a:r>
            <a:r>
              <a:rPr lang="en-US" sz="2000" dirty="0"/>
              <a:t> </a:t>
            </a:r>
            <a:r>
              <a:rPr lang="en-US" sz="2000" dirty="0" err="1"/>
              <a:t>povestirii</a:t>
            </a:r>
            <a:r>
              <a:rPr lang="en-US" sz="20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143372" y="4286256"/>
            <a:ext cx="4392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JOCURILE  LITERARE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929058" y="5000636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CC0000"/>
                </a:solidFill>
              </a:rPr>
              <a:t>Dramatizările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după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diferite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lecturi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0" name="AutoShape 2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Imagini pentru carte deschisa des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Imagini pentru carte deschisa de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7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835824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Cartea reprezintă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complet depozit al inteligenţei omeneşti. Uitate între file de sute de ani, par moarte, dar noi le putem învia dezvăluind o lume nebănuită. O carte o citeşti când vrei, cum vrei şi de câte ori vrei.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       Cartea este atât de înţelegătoare, încât atunci când n-ai înţeles-o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nu se supără, nu jigneşte, te aşteaptă să revii.</a:t>
            </a:r>
          </a:p>
          <a:p>
            <a:pPr algn="ctr"/>
            <a:endParaRPr lang="ro-RO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Cartea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comoara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fără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preţ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unii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îşi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adună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frumoase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gânduri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alţii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poată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folosi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voie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Cartea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reflectă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ca 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oglindă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lungul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şir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secole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vieţii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omenirii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istoria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luptei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sale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existenţă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viitor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luminos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suferinţele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bucuriile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înfrângerile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biruinţele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sale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	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Cartea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prieten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credincios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nădejde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2" name="AutoShape 2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0" name="AutoShape 10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AutoShape 12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4" name="AutoShape 14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6" name="AutoShape 16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8" name="AutoShape 18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0" name="AutoShape 20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2" name="AutoShape 22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4" name="Picture 24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000100" y="285728"/>
            <a:ext cx="7777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o-RO" sz="3200" dirty="0">
                <a:solidFill>
                  <a:srgbClr val="FF0000"/>
                </a:solidFill>
                <a:latin typeface="Arial Black" pitchFamily="34" charset="0"/>
              </a:rPr>
              <a:t>S.O.S.! LECTURA ÎN PERICOL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1071547"/>
            <a:ext cx="81439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sz="3600" b="1" dirty="0" smtClean="0">
                <a:solidFill>
                  <a:srgbClr val="00B050"/>
                </a:solidFill>
              </a:rPr>
              <a:t>Deşi se cunosc beneficiile lecturii asupra cititorilor, se pot număra tot mai puţini cititori în devenire</a:t>
            </a:r>
            <a:r>
              <a:rPr lang="en-US" sz="3600" b="1" dirty="0" smtClean="0">
                <a:solidFill>
                  <a:srgbClr val="00B050"/>
                </a:solidFill>
              </a:rPr>
              <a:t>,</a:t>
            </a:r>
            <a:r>
              <a:rPr lang="ro-RO" sz="3600" b="1" dirty="0" smtClean="0">
                <a:solidFill>
                  <a:srgbClr val="00B050"/>
                </a:solidFill>
              </a:rPr>
              <a:t> comparativ cu anii trecuţi. 	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</a:rPr>
              <a:t>	</a:t>
            </a:r>
            <a:r>
              <a:rPr lang="ro-RO" sz="3600" b="1" dirty="0" smtClean="0">
                <a:solidFill>
                  <a:srgbClr val="00B050"/>
                </a:solidFill>
              </a:rPr>
              <a:t>Cauzele sunt multiple. Se constată că invazia mass-medi</a:t>
            </a:r>
            <a:r>
              <a:rPr lang="en-US" sz="3600" b="1" dirty="0" err="1" smtClean="0">
                <a:solidFill>
                  <a:srgbClr val="00B050"/>
                </a:solidFill>
              </a:rPr>
              <a:t>ei</a:t>
            </a:r>
            <a:r>
              <a:rPr lang="ro-RO" sz="3600" b="1" dirty="0" smtClean="0">
                <a:solidFill>
                  <a:srgbClr val="00B050"/>
                </a:solidFill>
              </a:rPr>
              <a:t> şi a tehnologiei ultraperformante ne ţin</a:t>
            </a:r>
            <a:r>
              <a:rPr lang="en-US" sz="3600" b="1" dirty="0" smtClean="0">
                <a:solidFill>
                  <a:srgbClr val="00B050"/>
                </a:solidFill>
              </a:rPr>
              <a:t>e</a:t>
            </a:r>
            <a:r>
              <a:rPr lang="ro-RO" sz="3600" b="1" dirty="0" smtClean="0">
                <a:solidFill>
                  <a:srgbClr val="00B050"/>
                </a:solidFill>
              </a:rPr>
              <a:t> departe de CARTE </a:t>
            </a:r>
            <a:r>
              <a:rPr lang="en-US" sz="3600" b="1" dirty="0" smtClean="0">
                <a:solidFill>
                  <a:srgbClr val="00B050"/>
                </a:solidFill>
              </a:rPr>
              <a:t>,</a:t>
            </a:r>
            <a:r>
              <a:rPr lang="ro-RO" sz="3600" b="1" dirty="0" smtClean="0">
                <a:solidFill>
                  <a:srgbClr val="00B050"/>
                </a:solidFill>
              </a:rPr>
              <a:t>deşi nu vor putea înlocui CARTEA niciodată. 	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82" name="AutoShape 6" descr="Imagini pentru carti deschise n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Imagini pentru carti deschise n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6" name="Picture 10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86182" y="357166"/>
            <a:ext cx="5143536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b="1" dirty="0" smtClean="0">
                <a:solidFill>
                  <a:srgbClr val="7030A0"/>
                </a:solidFill>
              </a:rPr>
              <a:t>La clasele I-IV se aloca o oră de lectură distinctă în orarul săptămânal;</a:t>
            </a:r>
          </a:p>
          <a:p>
            <a:r>
              <a:rPr lang="ro-RO" sz="2400" b="1" dirty="0" smtClean="0">
                <a:solidFill>
                  <a:srgbClr val="7030A0"/>
                </a:solidFill>
              </a:rPr>
              <a:t>      În clasele I –  II, citirea zilnică a diferitelor texte de către cadrul didactic alternează cu citirea independentă a elevului ;</a:t>
            </a:r>
          </a:p>
          <a:p>
            <a:r>
              <a:rPr lang="ro-RO" sz="2400" b="1" dirty="0" smtClean="0">
                <a:solidFill>
                  <a:srgbClr val="7030A0"/>
                </a:solidFill>
              </a:rPr>
              <a:t>      În clasele a III-a şi a IV-a elevii sunt încurajaţi să citească atât texte literare, cât şi texte nonliterare.    </a:t>
            </a:r>
          </a:p>
          <a:p>
            <a:r>
              <a:rPr lang="ro-RO" sz="2400" b="1" dirty="0" smtClean="0">
                <a:solidFill>
                  <a:srgbClr val="7030A0"/>
                </a:solidFill>
              </a:rPr>
              <a:t>       Lectura este exersată atât în mod tradiţional cât şi la fiecare disciplină de studiu (matematică, istorie, geografie etc.) în diferite registre: citirea tabelelor, a graficelor, schemelor, hărţilor etc.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Imagini pentru carti deschis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0" name="Picture 6" descr="Imagini pentru carti deschise de color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35716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Black" pitchFamily="34" charset="0"/>
              </a:rPr>
              <a:t>SCOPUL   LECTURII</a:t>
            </a:r>
            <a:endParaRPr lang="en-US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000109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să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dezvolte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gustul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elevilor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pentru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citit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şi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să-i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facă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să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iubească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cartea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endParaRPr lang="ru-RU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388" y="1857364"/>
            <a:ext cx="89646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v"/>
            </a:pPr>
            <a:r>
              <a:rPr lang="ro-RO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ro-RO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formeze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o-RO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în mod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progresiv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un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tân</a:t>
            </a:r>
            <a:r>
              <a:rPr 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 cu o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cultur</a:t>
            </a:r>
            <a:r>
              <a:rPr 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ă</a:t>
            </a:r>
            <a:endParaRPr lang="ro-RO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comunicaţional</a:t>
            </a:r>
            <a:r>
              <a:rPr 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ă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şi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literar</a:t>
            </a:r>
            <a:r>
              <a:rPr 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baz</a:t>
            </a:r>
            <a:r>
              <a:rPr 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ă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algn="l" eaLnBrk="1" hangingPunct="1">
              <a:buFont typeface="Wingdings" pitchFamily="2" charset="2"/>
              <a:buChar char="v"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spcBef>
                <a:spcPct val="50000"/>
              </a:spcBef>
            </a:pP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2857496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</a:pPr>
            <a:r>
              <a:rPr lang="ro-RO" sz="2400" b="1" dirty="0"/>
              <a:t> </a:t>
            </a:r>
            <a:r>
              <a:rPr lang="en-US" sz="2400" b="1" dirty="0" err="1" smtClean="0"/>
              <a:t>capabil</a:t>
            </a:r>
            <a:r>
              <a:rPr lang="en-US" sz="2400" b="1" dirty="0" smtClean="0"/>
              <a:t> </a:t>
            </a:r>
            <a:r>
              <a:rPr lang="en-US" sz="2400" b="1" dirty="0"/>
              <a:t>s</a:t>
            </a:r>
            <a:r>
              <a:rPr lang="vi-VN" sz="2400" b="1" dirty="0"/>
              <a:t>ă</a:t>
            </a:r>
            <a:r>
              <a:rPr lang="en-US" sz="2400" b="1" dirty="0"/>
              <a:t> </a:t>
            </a:r>
            <a:r>
              <a:rPr lang="en-US" sz="2400" b="1" dirty="0" err="1"/>
              <a:t>comunice</a:t>
            </a:r>
            <a:r>
              <a:rPr lang="en-US" sz="2400" b="1" dirty="0"/>
              <a:t> </a:t>
            </a:r>
            <a:r>
              <a:rPr lang="en-US" sz="2400" b="1" dirty="0" err="1"/>
              <a:t>şi</a:t>
            </a:r>
            <a:r>
              <a:rPr lang="en-US" sz="2400" b="1" dirty="0"/>
              <a:t> s</a:t>
            </a:r>
            <a:r>
              <a:rPr lang="vi-VN" sz="2400" b="1" dirty="0"/>
              <a:t>ă</a:t>
            </a:r>
            <a:r>
              <a:rPr lang="en-US" sz="2400" b="1" dirty="0"/>
              <a:t> </a:t>
            </a:r>
            <a:r>
              <a:rPr lang="en-US" sz="2400" b="1" dirty="0" err="1"/>
              <a:t>interacţioneze</a:t>
            </a:r>
            <a:r>
              <a:rPr lang="en-US" sz="2400" b="1" dirty="0"/>
              <a:t> cu </a:t>
            </a:r>
            <a:r>
              <a:rPr lang="en-US" sz="2400" b="1" dirty="0" err="1"/>
              <a:t>semenii</a:t>
            </a:r>
            <a:r>
              <a:rPr lang="en-US" sz="2400" b="1" dirty="0"/>
              <a:t>;</a:t>
            </a:r>
          </a:p>
          <a:p>
            <a:pPr algn="l" eaLnBrk="1" hangingPunct="1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0" y="3357562"/>
            <a:ext cx="76327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</a:pPr>
            <a:r>
              <a:rPr lang="ro-RO" sz="2400" b="1" dirty="0"/>
              <a:t>       </a:t>
            </a:r>
            <a:r>
              <a:rPr lang="en-US" sz="2400" b="1" dirty="0" err="1"/>
              <a:t>capabil</a:t>
            </a:r>
            <a:r>
              <a:rPr lang="en-US" sz="2400" b="1" dirty="0"/>
              <a:t> s</a:t>
            </a:r>
            <a:r>
              <a:rPr lang="vi-VN" sz="2400" b="1" dirty="0"/>
              <a:t>ă </a:t>
            </a:r>
            <a:r>
              <a:rPr lang="en-US" sz="2400" b="1" dirty="0" err="1"/>
              <a:t>înţeleag</a:t>
            </a:r>
            <a:r>
              <a:rPr lang="vi-VN" sz="2400" b="1" dirty="0"/>
              <a:t>ă</a:t>
            </a:r>
            <a:r>
              <a:rPr lang="en-US" sz="2400" b="1" dirty="0"/>
              <a:t> </a:t>
            </a:r>
            <a:r>
              <a:rPr lang="en-US" sz="2400" b="1" dirty="0" err="1"/>
              <a:t>lumea</a:t>
            </a:r>
            <a:r>
              <a:rPr lang="en-US" sz="2400" b="1" dirty="0"/>
              <a:t> din </a:t>
            </a:r>
            <a:r>
              <a:rPr lang="en-US" sz="2400" b="1" dirty="0" err="1"/>
              <a:t>jurul</a:t>
            </a:r>
            <a:r>
              <a:rPr lang="en-US" sz="2400" b="1" dirty="0"/>
              <a:t> s</a:t>
            </a:r>
            <a:r>
              <a:rPr lang="vi-VN" sz="2400" b="1" dirty="0"/>
              <a:t>ă</a:t>
            </a:r>
            <a:r>
              <a:rPr lang="en-US" sz="2400" b="1" dirty="0"/>
              <a:t>u;</a:t>
            </a:r>
          </a:p>
          <a:p>
            <a:pPr algn="l" eaLnBrk="1" hangingPunct="1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0" y="3786190"/>
            <a:ext cx="88931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</a:pPr>
            <a:r>
              <a:rPr lang="en-US" sz="2400" b="1" dirty="0"/>
              <a:t>       </a:t>
            </a:r>
            <a:r>
              <a:rPr lang="en-US" sz="2400" b="1" dirty="0" err="1"/>
              <a:t>capabil</a:t>
            </a:r>
            <a:r>
              <a:rPr lang="en-US" sz="2400" b="1" dirty="0"/>
              <a:t>  s</a:t>
            </a:r>
            <a:r>
              <a:rPr lang="vi-VN" sz="2400" b="1" dirty="0"/>
              <a:t>ă</a:t>
            </a:r>
            <a:r>
              <a:rPr lang="en-US" sz="2400" b="1" dirty="0"/>
              <a:t>  fie </a:t>
            </a:r>
            <a:r>
              <a:rPr lang="en-US" sz="2400" b="1" dirty="0" err="1"/>
              <a:t>sensibil</a:t>
            </a:r>
            <a:r>
              <a:rPr lang="en-US" sz="2400" b="1" dirty="0"/>
              <a:t>  la </a:t>
            </a:r>
            <a:r>
              <a:rPr lang="en-US" sz="2400" b="1" dirty="0" err="1"/>
              <a:t>frumosul</a:t>
            </a:r>
            <a:r>
              <a:rPr lang="en-US" sz="2400" b="1" dirty="0"/>
              <a:t> din </a:t>
            </a:r>
            <a:r>
              <a:rPr lang="en-US" sz="2400" b="1" dirty="0" err="1"/>
              <a:t>natur</a:t>
            </a:r>
            <a:r>
              <a:rPr lang="vi-VN" sz="2400" b="1" dirty="0"/>
              <a:t>ă </a:t>
            </a:r>
            <a:r>
              <a:rPr lang="en-US" sz="2400" b="1" dirty="0"/>
              <a:t> </a:t>
            </a:r>
            <a:r>
              <a:rPr lang="en-US" sz="2400" b="1" dirty="0" err="1"/>
              <a:t>şi</a:t>
            </a:r>
            <a:r>
              <a:rPr lang="en-US" sz="2400" b="1" dirty="0"/>
              <a:t> la </a:t>
            </a:r>
            <a:r>
              <a:rPr lang="en-US" sz="2400" b="1" dirty="0" err="1"/>
              <a:t>cel</a:t>
            </a:r>
            <a:r>
              <a:rPr lang="en-US" sz="2400" b="1" dirty="0"/>
              <a:t> </a:t>
            </a:r>
            <a:r>
              <a:rPr lang="en-US" sz="2400" b="1" dirty="0" err="1"/>
              <a:t>creat</a:t>
            </a:r>
            <a:r>
              <a:rPr lang="en-US" sz="2400" b="1" dirty="0"/>
              <a:t> de </a:t>
            </a:r>
            <a:r>
              <a:rPr lang="en-US" sz="2400" b="1" dirty="0" err="1"/>
              <a:t>om</a:t>
            </a:r>
            <a:r>
              <a:rPr lang="en-US" b="1" dirty="0">
                <a:latin typeface="Times New Roman" pitchFamily="18" charset="0"/>
              </a:rPr>
              <a:t> ;</a:t>
            </a:r>
          </a:p>
          <a:p>
            <a:pPr algn="l" eaLnBrk="1" hangingPunct="1"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0" y="4643446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</a:pPr>
            <a:r>
              <a:rPr lang="ro-RO" sz="2400" b="1" dirty="0"/>
              <a:t>        </a:t>
            </a:r>
            <a:r>
              <a:rPr lang="en-US" sz="2400" b="1" dirty="0" err="1"/>
              <a:t>capabil</a:t>
            </a:r>
            <a:r>
              <a:rPr lang="en-US" sz="2400" b="1" dirty="0"/>
              <a:t> s</a:t>
            </a:r>
            <a:r>
              <a:rPr lang="vi-VN" sz="2400" b="1" dirty="0"/>
              <a:t>ă</a:t>
            </a:r>
            <a:r>
              <a:rPr lang="en-US" sz="2400" b="1" dirty="0"/>
              <a:t> –</a:t>
            </a:r>
            <a:r>
              <a:rPr lang="en-US" sz="2400" b="1" dirty="0" err="1"/>
              <a:t>si</a:t>
            </a:r>
            <a:r>
              <a:rPr lang="en-US" sz="2400" b="1" dirty="0"/>
              <a:t> </a:t>
            </a:r>
            <a:r>
              <a:rPr lang="en-US" sz="2400" b="1" dirty="0" err="1"/>
              <a:t>exprime</a:t>
            </a:r>
            <a:r>
              <a:rPr lang="en-US" sz="2400" b="1" dirty="0"/>
              <a:t> </a:t>
            </a:r>
            <a:r>
              <a:rPr lang="en-US" sz="2400" b="1" dirty="0" err="1"/>
              <a:t>gândurile</a:t>
            </a:r>
            <a:r>
              <a:rPr lang="en-US" sz="2400" b="1" dirty="0"/>
              <a:t>, </a:t>
            </a:r>
            <a:r>
              <a:rPr lang="en-US" sz="2400" b="1" dirty="0" err="1"/>
              <a:t>st</a:t>
            </a:r>
            <a:r>
              <a:rPr lang="vi-VN" sz="2400" b="1" dirty="0"/>
              <a:t>ă</a:t>
            </a:r>
            <a:r>
              <a:rPr lang="en-US" sz="2400" b="1" dirty="0"/>
              <a:t>rile, </a:t>
            </a:r>
            <a:r>
              <a:rPr lang="en-US" sz="2400" b="1" dirty="0" err="1"/>
              <a:t>sentimentele</a:t>
            </a:r>
            <a:r>
              <a:rPr lang="en-US" sz="2400" b="1" dirty="0"/>
              <a:t>, </a:t>
            </a:r>
            <a:r>
              <a:rPr lang="en-US" sz="2400" b="1" dirty="0" err="1"/>
              <a:t>opiniile</a:t>
            </a:r>
            <a:r>
              <a:rPr lang="en-US" sz="2400" b="1" dirty="0"/>
              <a:t>;</a:t>
            </a:r>
          </a:p>
          <a:p>
            <a:pPr algn="l" eaLnBrk="1" hangingPunct="1"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Imagini pentru imagini cu car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642918"/>
            <a:ext cx="4189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3600" dirty="0" smtClean="0">
                <a:solidFill>
                  <a:srgbClr val="CC0000"/>
                </a:solidFill>
                <a:latin typeface="Arial Black" pitchFamily="34" charset="0"/>
              </a:rPr>
              <a:t>Obiective cadru</a:t>
            </a:r>
            <a:endParaRPr lang="en-US" sz="3600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00364" y="2143116"/>
            <a:ext cx="581978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o-RO" sz="2800" b="1" dirty="0"/>
              <a:t>    Stimularea capacităţii de receptare a textului literar/nonliterar</a:t>
            </a:r>
            <a:r>
              <a:rPr lang="en-US" sz="2800" b="1" dirty="0"/>
              <a:t>;</a:t>
            </a:r>
            <a:endParaRPr lang="ro-RO" sz="2800" b="1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o-RO" sz="2800" b="1" dirty="0"/>
              <a:t>    Dezvoltarea capacităţii de exprimare orală şi scrisă</a:t>
            </a:r>
            <a:r>
              <a:rPr lang="en-US" sz="2800" b="1" dirty="0"/>
              <a:t>;</a:t>
            </a:r>
            <a:endParaRPr lang="ro-RO" sz="2800" b="1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o-RO" sz="2800" b="1" dirty="0"/>
              <a:t>    Dezvoltarea interesului pentru lectură</a:t>
            </a:r>
            <a:r>
              <a:rPr lang="en-US" sz="2800" b="1" dirty="0"/>
              <a:t>;</a:t>
            </a:r>
            <a:endParaRPr lang="ro-RO" sz="2800" b="1" dirty="0"/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o-RO" sz="2800" b="1" dirty="0"/>
              <a:t>    Dezvoltarea capacităţii imaginative şi creative</a:t>
            </a:r>
            <a:r>
              <a:rPr lang="en-US" sz="2800" b="1" dirty="0"/>
              <a:t>;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0" name="AutoShape 2" descr="Imagine similar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7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500042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sz="3600" b="1" dirty="0" smtClean="0">
                <a:solidFill>
                  <a:srgbClr val="CC0000"/>
                </a:solidFill>
              </a:rPr>
              <a:t>OBIECTIVE SPECIFICE</a:t>
            </a:r>
            <a:endParaRPr lang="en-US" sz="3600" b="1" dirty="0">
              <a:solidFill>
                <a:srgbClr val="CC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23884" y="2143116"/>
            <a:ext cx="832011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</a:pPr>
            <a:r>
              <a:rPr lang="ro-RO" sz="2800" b="1" dirty="0">
                <a:solidFill>
                  <a:schemeClr val="tx2"/>
                </a:solidFill>
              </a:rPr>
              <a:t>    Formarea unei atitudini de grijă şi respect faţă de carte;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ro-RO" sz="2800" b="1" dirty="0">
                <a:solidFill>
                  <a:schemeClr val="tx2"/>
                </a:solidFill>
              </a:rPr>
              <a:t>    Familiarizarea copiilor cu diferite tipuri de scriere;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ro-RO" sz="2800" b="1" dirty="0">
                <a:solidFill>
                  <a:schemeClr val="tx2"/>
                </a:solidFill>
              </a:rPr>
              <a:t>    Cunoaşterea instituţiilor care se ocupă cu apariţia, distribuirea sau păstrarea cărţilor;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ro-RO" sz="2800" b="1" dirty="0">
                <a:solidFill>
                  <a:schemeClr val="tx2"/>
                </a:solidFill>
              </a:rPr>
              <a:t>    Cultivarea gustului estetic şi a preferinţelor literare;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ro-RO" sz="2800" b="1" dirty="0">
                <a:solidFill>
                  <a:schemeClr val="tx2"/>
                </a:solidFill>
              </a:rPr>
              <a:t>    Exprimarea preferinţelor literare în conexiuni interdisciplinare;</a:t>
            </a:r>
          </a:p>
          <a:p>
            <a:pPr eaLnBrk="1" hangingPunct="1"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Imagini pentru imagini cu car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8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6981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o-RO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Importanţa lecturii pentru copii</a:t>
            </a:r>
            <a:endParaRPr lang="en-US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5693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o-RO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Importanţa lecturii este evidentă şi mereu actuală. E un instrument care dezvoltă posibilitatea de comunicare între oameni, făcându-se ecoul capacităţilor de gândire şi limbaj.</a:t>
            </a:r>
            <a:endParaRPr lang="en-US" sz="2400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ro-RO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Importanţa lecturii</a:t>
            </a: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este dată de aspectele educative pe care le implică: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o-RO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aspectul cognitiv</a:t>
            </a: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prin lectură elevii îşi îmbogăţesc cunoştinţele despre lume, despre realitate;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o-RO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aspectul educativ</a:t>
            </a: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lectura contribuie esenţial la educarea copiilor în dimensiunile etice şi estetice;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o-RO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aspectul formativ</a:t>
            </a: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constă în faptul că lectura are drept consecinţă formarea şi consolidarea deprinderilor de muncă intelectuală, dezvoltarea gândirii, a imaginaţiei, a capacităţii de exprimare corectă şi expresivă.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6" name="AutoShape 2" descr="Imagini pentru imagini cu car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Imagini pentru imagini cu car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3238" y="0"/>
            <a:ext cx="8640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o-RO" sz="2800" b="1" dirty="0">
                <a:solidFill>
                  <a:srgbClr val="CC0000"/>
                </a:solidFill>
              </a:rPr>
              <a:t>Modalităţi pentru stimularea interesului pentru lectură</a:t>
            </a:r>
            <a:r>
              <a:rPr lang="en-US" sz="2800" b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8662" y="908050"/>
            <a:ext cx="7964513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conversaţia problematizată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modelul de cititor oferit de învăţător;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citirea/povestirea incitantă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o-RO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organizarea unor  concursuri;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alcătuirea unor  albume/fişe de lectură;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şezători literare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şi medalioane literare;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întocmirea unor portofolii;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formarea bibliotecii de clasă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/</a:t>
            </a: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bibliotecii personale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ghicitorile literare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jocul cu versurile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diafilmele, benzile audio şi video cu poveşti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lecţiile de popularizare a cărţilor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expoziţiile de carte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l" eaLnBrk="1" hangingPunct="1">
              <a:buFontTx/>
              <a:buChar char="•"/>
            </a:pPr>
            <a:r>
              <a:rPr lang="ro-RO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dramatizările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239</TotalTime>
  <Words>727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31</cp:revision>
  <dcterms:created xsi:type="dcterms:W3CDTF">2017-02-11T15:52:35Z</dcterms:created>
  <dcterms:modified xsi:type="dcterms:W3CDTF">2017-02-24T14:13:03Z</dcterms:modified>
</cp:coreProperties>
</file>