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media/image13.svg" ContentType="image/svg+xml"/>
  <Override PartName="/ppt/media/image15.svg" ContentType="image/svg+xml"/>
  <Override PartName="/ppt/media/image17.svg" ContentType="image/svg+xml"/>
  <Override PartName="/ppt/media/image2.svg" ContentType="image/svg+xml"/>
  <Override PartName="/ppt/media/image21.svg" ContentType="image/svg+xml"/>
  <Override PartName="/ppt/media/image23.svg" ContentType="image/svg+xml"/>
  <Override PartName="/ppt/media/image25.svg" ContentType="image/svg+xml"/>
  <Override PartName="/ppt/media/image27.svg" ContentType="image/svg+xml"/>
  <Override PartName="/ppt/media/image29.svg" ContentType="image/svg+xml"/>
  <Override PartName="/ppt/media/image31.svg" ContentType="image/svg+xml"/>
  <Override PartName="/ppt/media/image4.svg" ContentType="image/svg+xml"/>
  <Override PartName="/ppt/media/image6.svg" ContentType="image/svg+xml"/>
  <Override PartName="/ppt/media/image8.svg" ContentType="image/svg+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Lst>
  <p:sldSz cx="18288000" cy="10287000"/>
  <p:notesSz cx="6858000" cy="9144000"/>
  <p:embeddedFontLst>
    <p:embeddedFont>
      <p:font typeface="Montserrat Bold" panose="00000800000000000000"/>
      <p:bold r:id="rId18"/>
    </p:embeddedFont>
    <p:embeddedFont>
      <p:font typeface="Montserrat Ultra-Bold" panose="00000900000000000000"/>
      <p:bold r:id="rId19"/>
    </p:embeddedFont>
    <p:embeddedFont>
      <p:font typeface="Montserrat" panose="00000500000000000000"/>
      <p:regular r:id="rId20"/>
    </p:embeddedFont>
    <p:embeddedFont>
      <p:font typeface="Montserrat Bold Italics" panose="00000800000000000000"/>
      <p:boldItalic r:id="rId21"/>
    </p:embeddedFont>
    <p:embeddedFont>
      <p:font typeface="Montserrat Italics" panose="00000500000000000000"/>
      <p:italic r:id="rId22"/>
    </p:embeddedFont>
    <p:embeddedFont>
      <p:font typeface="Dynapuff"/>
      <p:regular r:id="rId23"/>
    </p:embeddedFont>
    <p:embeddedFont>
      <p:font typeface="Rubik Bubbles"/>
      <p:regular r:id="rId24"/>
    </p:embeddedFont>
    <p:embeddedFont>
      <p:font typeface="Calibri" panose="020F0502020204030204"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8" Type="http://schemas.openxmlformats.org/officeDocument/2006/relationships/font" Target="fonts/font11.fntdata"/><Relationship Id="rId27" Type="http://schemas.openxmlformats.org/officeDocument/2006/relationships/font" Target="fonts/font10.fntdata"/><Relationship Id="rId26" Type="http://schemas.openxmlformats.org/officeDocument/2006/relationships/font" Target="fonts/font9.fntdata"/><Relationship Id="rId25" Type="http://schemas.openxmlformats.org/officeDocument/2006/relationships/font" Target="fonts/font8.fntdata"/><Relationship Id="rId24" Type="http://schemas.openxmlformats.org/officeDocument/2006/relationships/font" Target="fonts/font7.fntdata"/><Relationship Id="rId23" Type="http://schemas.openxmlformats.org/officeDocument/2006/relationships/font" Target="fonts/font6.fntdata"/><Relationship Id="rId22" Type="http://schemas.openxmlformats.org/officeDocument/2006/relationships/font" Target="fonts/font5.fntdata"/><Relationship Id="rId21" Type="http://schemas.openxmlformats.org/officeDocument/2006/relationships/font" Target="fonts/font4.fntdata"/><Relationship Id="rId20" Type="http://schemas.openxmlformats.org/officeDocument/2006/relationships/font" Target="fonts/font3.fntdata"/><Relationship Id="rId2" Type="http://schemas.openxmlformats.org/officeDocument/2006/relationships/theme" Target="theme/theme1.xml"/><Relationship Id="rId19" Type="http://schemas.openxmlformats.org/officeDocument/2006/relationships/font" Target="fonts/font2.fntdata"/><Relationship Id="rId18" Type="http://schemas.openxmlformats.org/officeDocument/2006/relationships/font" Target="fonts/font1.fntdata"/><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svg"/><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jpeg"/></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21.svg"/><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4.svg"/><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9" Type="http://schemas.openxmlformats.org/officeDocument/2006/relationships/image" Target="../media/image28.png"/><Relationship Id="rId8" Type="http://schemas.openxmlformats.org/officeDocument/2006/relationships/image" Target="../media/image27.svg"/><Relationship Id="rId7" Type="http://schemas.openxmlformats.org/officeDocument/2006/relationships/image" Target="../media/image26.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 Id="rId3" Type="http://schemas.openxmlformats.org/officeDocument/2006/relationships/image" Target="../media/image22.png"/><Relationship Id="rId2" Type="http://schemas.openxmlformats.org/officeDocument/2006/relationships/image" Target="../media/image2.svg"/><Relationship Id="rId13" Type="http://schemas.openxmlformats.org/officeDocument/2006/relationships/slideLayout" Target="../slideLayouts/slideLayout7.xml"/><Relationship Id="rId12" Type="http://schemas.openxmlformats.org/officeDocument/2006/relationships/image" Target="../media/image31.svg"/><Relationship Id="rId11" Type="http://schemas.openxmlformats.org/officeDocument/2006/relationships/image" Target="../media/image30.png"/><Relationship Id="rId10" Type="http://schemas.openxmlformats.org/officeDocument/2006/relationships/image" Target="../media/image29.sv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6.svg"/><Relationship Id="rId3" Type="http://schemas.openxmlformats.org/officeDocument/2006/relationships/image" Target="../media/image5.png"/><Relationship Id="rId2" Type="http://schemas.openxmlformats.org/officeDocument/2006/relationships/image" Target="../media/image2.sv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8.svg"/><Relationship Id="rId3" Type="http://schemas.openxmlformats.org/officeDocument/2006/relationships/image" Target="../media/image7.png"/><Relationship Id="rId2" Type="http://schemas.openxmlformats.org/officeDocument/2006/relationships/image" Target="../media/image2.sv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8.svg"/><Relationship Id="rId3" Type="http://schemas.openxmlformats.org/officeDocument/2006/relationships/image" Target="../media/image7.png"/><Relationship Id="rId2" Type="http://schemas.openxmlformats.org/officeDocument/2006/relationships/image" Target="../media/image2.svg"/><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 Id="rId3" Type="http://schemas.openxmlformats.org/officeDocument/2006/relationships/image" Target="../media/image9.jpeg"/><Relationship Id="rId2" Type="http://schemas.openxmlformats.org/officeDocument/2006/relationships/image" Target="../media/image2.svg"/><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svg"/><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17.svg"/><Relationship Id="rId7" Type="http://schemas.openxmlformats.org/officeDocument/2006/relationships/image" Target="../media/image16.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 Id="rId3" Type="http://schemas.openxmlformats.org/officeDocument/2006/relationships/image" Target="../media/image12.png"/><Relationship Id="rId2" Type="http://schemas.openxmlformats.org/officeDocument/2006/relationships/image" Target="../media/image2.svg"/><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svg"/><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svg"/><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34548"/>
        </a:solidFill>
        <a:effectLst/>
      </p:bgPr>
    </p:bg>
    <p:spTree>
      <p:nvGrpSpPr>
        <p:cNvPr id="1" name=""/>
        <p:cNvGrpSpPr/>
        <p:nvPr/>
      </p:nvGrpSpPr>
      <p:grpSpPr>
        <a:xfrm>
          <a:off x="0" y="0"/>
          <a:ext cx="0" cy="0"/>
          <a:chOff x="0" y="0"/>
          <a:chExt cx="0" cy="0"/>
        </a:xfrm>
      </p:grpSpPr>
      <p:sp>
        <p:nvSpPr>
          <p:cNvPr id="2" name="Freeform 2"/>
          <p:cNvSpPr/>
          <p:nvPr/>
        </p:nvSpPr>
        <p:spPr>
          <a:xfrm>
            <a:off x="4902798" y="4268372"/>
            <a:ext cx="2285754" cy="2492436"/>
          </a:xfrm>
          <a:custGeom>
            <a:avLst/>
            <a:gdLst/>
            <a:ahLst/>
            <a:cxnLst/>
            <a:rect l="l" t="t" r="r" b="b"/>
            <a:pathLst>
              <a:path w="2285754" h="2492436">
                <a:moveTo>
                  <a:pt x="0" y="0"/>
                </a:moveTo>
                <a:lnTo>
                  <a:pt x="2285753" y="0"/>
                </a:lnTo>
                <a:lnTo>
                  <a:pt x="2285753" y="2492436"/>
                </a:lnTo>
                <a:lnTo>
                  <a:pt x="0" y="2492436"/>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grpSp>
        <p:nvGrpSpPr>
          <p:cNvPr id="3" name="Group 3"/>
          <p:cNvGrpSpPr/>
          <p:nvPr/>
        </p:nvGrpSpPr>
        <p:grpSpPr>
          <a:xfrm rot="0">
            <a:off x="14661534" y="1066287"/>
            <a:ext cx="2597766" cy="589548"/>
            <a:chOff x="0" y="0"/>
            <a:chExt cx="684185" cy="155272"/>
          </a:xfrm>
        </p:grpSpPr>
        <p:sp>
          <p:nvSpPr>
            <p:cNvPr id="4" name="Freeform 4"/>
            <p:cNvSpPr/>
            <p:nvPr/>
          </p:nvSpPr>
          <p:spPr>
            <a:xfrm>
              <a:off x="0" y="0"/>
              <a:ext cx="684185" cy="155272"/>
            </a:xfrm>
            <a:custGeom>
              <a:avLst/>
              <a:gdLst/>
              <a:ahLst/>
              <a:cxnLst/>
              <a:rect l="l" t="t" r="r" b="b"/>
              <a:pathLst>
                <a:path w="684185" h="155272">
                  <a:moveTo>
                    <a:pt x="0" y="0"/>
                  </a:moveTo>
                  <a:lnTo>
                    <a:pt x="684185" y="0"/>
                  </a:lnTo>
                  <a:lnTo>
                    <a:pt x="684185" y="155272"/>
                  </a:lnTo>
                  <a:lnTo>
                    <a:pt x="0" y="155272"/>
                  </a:lnTo>
                  <a:close/>
                </a:path>
              </a:pathLst>
            </a:custGeom>
            <a:solidFill>
              <a:srgbClr val="CC9355"/>
            </a:solidFill>
          </p:spPr>
        </p:sp>
        <p:sp>
          <p:nvSpPr>
            <p:cNvPr id="5" name="TextBox 5"/>
            <p:cNvSpPr txBox="1"/>
            <p:nvPr/>
          </p:nvSpPr>
          <p:spPr>
            <a:xfrm>
              <a:off x="0" y="-38100"/>
              <a:ext cx="684185" cy="193372"/>
            </a:xfrm>
            <a:prstGeom prst="rect">
              <a:avLst/>
            </a:prstGeom>
          </p:spPr>
          <p:txBody>
            <a:bodyPr lIns="50800" tIns="50800" rIns="50800" bIns="50800" rtlCol="0" anchor="ctr"/>
            <a:lstStyle/>
            <a:p>
              <a:pPr algn="ctr">
                <a:lnSpc>
                  <a:spcPts val="2940"/>
                </a:lnSpc>
              </a:pPr>
            </a:p>
          </p:txBody>
        </p:sp>
      </p:grpSp>
      <p:grpSp>
        <p:nvGrpSpPr>
          <p:cNvPr id="6" name="Group 6"/>
          <p:cNvGrpSpPr/>
          <p:nvPr/>
        </p:nvGrpSpPr>
        <p:grpSpPr>
          <a:xfrm rot="0">
            <a:off x="351854" y="2429769"/>
            <a:ext cx="3232557" cy="3986234"/>
            <a:chOff x="0" y="0"/>
            <a:chExt cx="851373" cy="1049872"/>
          </a:xfrm>
        </p:grpSpPr>
        <p:sp>
          <p:nvSpPr>
            <p:cNvPr id="7" name="Freeform 7"/>
            <p:cNvSpPr/>
            <p:nvPr/>
          </p:nvSpPr>
          <p:spPr>
            <a:xfrm>
              <a:off x="0" y="0"/>
              <a:ext cx="851373" cy="1049872"/>
            </a:xfrm>
            <a:custGeom>
              <a:avLst/>
              <a:gdLst/>
              <a:ahLst/>
              <a:cxnLst/>
              <a:rect l="l" t="t" r="r" b="b"/>
              <a:pathLst>
                <a:path w="851373" h="1049872">
                  <a:moveTo>
                    <a:pt x="0" y="0"/>
                  </a:moveTo>
                  <a:lnTo>
                    <a:pt x="851373" y="0"/>
                  </a:lnTo>
                  <a:lnTo>
                    <a:pt x="851373" y="1049872"/>
                  </a:lnTo>
                  <a:lnTo>
                    <a:pt x="0" y="1049872"/>
                  </a:lnTo>
                  <a:close/>
                </a:path>
              </a:pathLst>
            </a:custGeom>
            <a:solidFill>
              <a:srgbClr val="CC9355"/>
            </a:solidFill>
          </p:spPr>
        </p:sp>
        <p:sp>
          <p:nvSpPr>
            <p:cNvPr id="8" name="TextBox 8"/>
            <p:cNvSpPr txBox="1"/>
            <p:nvPr/>
          </p:nvSpPr>
          <p:spPr>
            <a:xfrm>
              <a:off x="0" y="-38100"/>
              <a:ext cx="851373" cy="1087972"/>
            </a:xfrm>
            <a:prstGeom prst="rect">
              <a:avLst/>
            </a:prstGeom>
          </p:spPr>
          <p:txBody>
            <a:bodyPr lIns="50800" tIns="50800" rIns="50800" bIns="50800" rtlCol="0" anchor="ctr"/>
            <a:lstStyle/>
            <a:p>
              <a:pPr algn="ctr">
                <a:lnSpc>
                  <a:spcPts val="2940"/>
                </a:lnSpc>
              </a:pPr>
            </a:p>
          </p:txBody>
        </p:sp>
      </p:grpSp>
      <p:grpSp>
        <p:nvGrpSpPr>
          <p:cNvPr id="9" name="Group 9"/>
          <p:cNvGrpSpPr/>
          <p:nvPr/>
        </p:nvGrpSpPr>
        <p:grpSpPr>
          <a:xfrm rot="0">
            <a:off x="8826334" y="7372128"/>
            <a:ext cx="829601" cy="829601"/>
            <a:chOff x="0" y="0"/>
            <a:chExt cx="218496" cy="218496"/>
          </a:xfrm>
        </p:grpSpPr>
        <p:sp>
          <p:nvSpPr>
            <p:cNvPr id="10" name="Freeform 10"/>
            <p:cNvSpPr/>
            <p:nvPr/>
          </p:nvSpPr>
          <p:spPr>
            <a:xfrm>
              <a:off x="0" y="0"/>
              <a:ext cx="218496" cy="218496"/>
            </a:xfrm>
            <a:custGeom>
              <a:avLst/>
              <a:gdLst/>
              <a:ahLst/>
              <a:cxnLst/>
              <a:rect l="l" t="t" r="r" b="b"/>
              <a:pathLst>
                <a:path w="218496" h="218496">
                  <a:moveTo>
                    <a:pt x="0" y="0"/>
                  </a:moveTo>
                  <a:lnTo>
                    <a:pt x="218496" y="0"/>
                  </a:lnTo>
                  <a:lnTo>
                    <a:pt x="218496" y="218496"/>
                  </a:lnTo>
                  <a:lnTo>
                    <a:pt x="0" y="218496"/>
                  </a:lnTo>
                  <a:close/>
                </a:path>
              </a:pathLst>
            </a:custGeom>
            <a:solidFill>
              <a:srgbClr val="CC9355"/>
            </a:solidFill>
          </p:spPr>
        </p:sp>
        <p:sp>
          <p:nvSpPr>
            <p:cNvPr id="11" name="TextBox 11"/>
            <p:cNvSpPr txBox="1"/>
            <p:nvPr/>
          </p:nvSpPr>
          <p:spPr>
            <a:xfrm>
              <a:off x="0" y="-38100"/>
              <a:ext cx="218496" cy="256596"/>
            </a:xfrm>
            <a:prstGeom prst="rect">
              <a:avLst/>
            </a:prstGeom>
          </p:spPr>
          <p:txBody>
            <a:bodyPr lIns="50800" tIns="50800" rIns="50800" bIns="50800" rtlCol="0" anchor="ctr"/>
            <a:lstStyle/>
            <a:p>
              <a:pPr algn="ctr">
                <a:lnSpc>
                  <a:spcPts val="2940"/>
                </a:lnSpc>
              </a:pPr>
            </a:p>
          </p:txBody>
        </p:sp>
      </p:grpSp>
      <p:grpSp>
        <p:nvGrpSpPr>
          <p:cNvPr id="12" name="Group 12"/>
          <p:cNvGrpSpPr/>
          <p:nvPr/>
        </p:nvGrpSpPr>
        <p:grpSpPr>
          <a:xfrm rot="0">
            <a:off x="9824411" y="7377695"/>
            <a:ext cx="8210885" cy="1648066"/>
            <a:chOff x="0" y="0"/>
            <a:chExt cx="2162538" cy="434059"/>
          </a:xfrm>
        </p:grpSpPr>
        <p:sp>
          <p:nvSpPr>
            <p:cNvPr id="13" name="Freeform 13"/>
            <p:cNvSpPr/>
            <p:nvPr/>
          </p:nvSpPr>
          <p:spPr>
            <a:xfrm>
              <a:off x="0" y="0"/>
              <a:ext cx="2162538" cy="434059"/>
            </a:xfrm>
            <a:custGeom>
              <a:avLst/>
              <a:gdLst/>
              <a:ahLst/>
              <a:cxnLst/>
              <a:rect l="l" t="t" r="r" b="b"/>
              <a:pathLst>
                <a:path w="2162538" h="434059">
                  <a:moveTo>
                    <a:pt x="0" y="0"/>
                  </a:moveTo>
                  <a:lnTo>
                    <a:pt x="2162538" y="0"/>
                  </a:lnTo>
                  <a:lnTo>
                    <a:pt x="2162538" y="434059"/>
                  </a:lnTo>
                  <a:lnTo>
                    <a:pt x="0" y="434059"/>
                  </a:lnTo>
                  <a:close/>
                </a:path>
              </a:pathLst>
            </a:custGeom>
            <a:solidFill>
              <a:srgbClr val="CC9355"/>
            </a:solidFill>
          </p:spPr>
        </p:sp>
        <p:sp>
          <p:nvSpPr>
            <p:cNvPr id="14" name="TextBox 14"/>
            <p:cNvSpPr txBox="1"/>
            <p:nvPr/>
          </p:nvSpPr>
          <p:spPr>
            <a:xfrm>
              <a:off x="0" y="-38100"/>
              <a:ext cx="2162538" cy="472159"/>
            </a:xfrm>
            <a:prstGeom prst="rect">
              <a:avLst/>
            </a:prstGeom>
          </p:spPr>
          <p:txBody>
            <a:bodyPr lIns="50800" tIns="50800" rIns="50800" bIns="50800" rtlCol="0" anchor="ctr"/>
            <a:lstStyle/>
            <a:p>
              <a:pPr algn="ctr">
                <a:lnSpc>
                  <a:spcPts val="2940"/>
                </a:lnSpc>
              </a:pPr>
            </a:p>
          </p:txBody>
        </p:sp>
      </p:grpSp>
      <p:sp>
        <p:nvSpPr>
          <p:cNvPr id="15" name="Freeform 15"/>
          <p:cNvSpPr/>
          <p:nvPr/>
        </p:nvSpPr>
        <p:spPr>
          <a:xfrm>
            <a:off x="8920817" y="7492080"/>
            <a:ext cx="640634" cy="589697"/>
          </a:xfrm>
          <a:custGeom>
            <a:avLst/>
            <a:gdLst/>
            <a:ahLst/>
            <a:cxnLst/>
            <a:rect l="l" t="t" r="r" b="b"/>
            <a:pathLst>
              <a:path w="640634" h="589697">
                <a:moveTo>
                  <a:pt x="0" y="0"/>
                </a:moveTo>
                <a:lnTo>
                  <a:pt x="640634" y="0"/>
                </a:lnTo>
                <a:lnTo>
                  <a:pt x="640634" y="589697"/>
                </a:lnTo>
                <a:lnTo>
                  <a:pt x="0" y="58969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6" name="TextBox 16"/>
          <p:cNvSpPr txBox="1"/>
          <p:nvPr/>
        </p:nvSpPr>
        <p:spPr>
          <a:xfrm>
            <a:off x="9824411" y="7434930"/>
            <a:ext cx="8210885" cy="1499046"/>
          </a:xfrm>
          <a:prstGeom prst="rect">
            <a:avLst/>
          </a:prstGeom>
        </p:spPr>
        <p:txBody>
          <a:bodyPr lIns="0" tIns="0" rIns="0" bIns="0" rtlCol="0" anchor="t">
            <a:spAutoFit/>
          </a:bodyPr>
          <a:lstStyle/>
          <a:p>
            <a:pPr algn="ctr">
              <a:lnSpc>
                <a:spcPts val="4050"/>
              </a:lnSpc>
            </a:pPr>
            <a:r>
              <a:rPr lang="en-US" sz="2890" b="1">
                <a:solidFill>
                  <a:srgbClr val="134548"/>
                </a:solidFill>
                <a:latin typeface="Montserrat Bold" panose="00000800000000000000"/>
                <a:ea typeface="Montserrat Bold" panose="00000800000000000000"/>
                <a:cs typeface="Montserrat Bold" panose="00000800000000000000"/>
                <a:sym typeface="Montserrat Bold" panose="00000800000000000000"/>
              </a:rPr>
              <a:t>Țîbrigan Cristina,</a:t>
            </a:r>
            <a:endParaRPr lang="en-US" sz="2890" b="1">
              <a:solidFill>
                <a:srgbClr val="134548"/>
              </a:solidFill>
              <a:latin typeface="Montserrat Bold" panose="00000800000000000000"/>
              <a:ea typeface="Montserrat Bold" panose="00000800000000000000"/>
              <a:cs typeface="Montserrat Bold" panose="00000800000000000000"/>
              <a:sym typeface="Montserrat Bold" panose="00000800000000000000"/>
            </a:endParaRPr>
          </a:p>
          <a:p>
            <a:pPr algn="ctr">
              <a:lnSpc>
                <a:spcPts val="4050"/>
              </a:lnSpc>
            </a:pPr>
            <a:r>
              <a:rPr lang="en-US" sz="2890" b="1">
                <a:solidFill>
                  <a:srgbClr val="134548"/>
                </a:solidFill>
                <a:latin typeface="Montserrat Bold" panose="00000800000000000000"/>
                <a:ea typeface="Montserrat Bold" panose="00000800000000000000"/>
                <a:cs typeface="Montserrat Bold" panose="00000800000000000000"/>
                <a:sym typeface="Montserrat Bold" panose="00000800000000000000"/>
              </a:rPr>
              <a:t> șefa Serviciului management al </a:t>
            </a:r>
            <a:endParaRPr lang="en-US" sz="2890" b="1">
              <a:solidFill>
                <a:srgbClr val="134548"/>
              </a:solidFill>
              <a:latin typeface="Montserrat Bold" panose="00000800000000000000"/>
              <a:ea typeface="Montserrat Bold" panose="00000800000000000000"/>
              <a:cs typeface="Montserrat Bold" panose="00000800000000000000"/>
              <a:sym typeface="Montserrat Bold" panose="00000800000000000000"/>
            </a:endParaRPr>
          </a:p>
          <a:p>
            <a:pPr marL="0" lvl="0" indent="0" algn="ctr">
              <a:lnSpc>
                <a:spcPts val="4050"/>
              </a:lnSpc>
              <a:spcBef>
                <a:spcPct val="0"/>
              </a:spcBef>
            </a:pPr>
            <a:r>
              <a:rPr lang="en-US" sz="2890" b="1">
                <a:solidFill>
                  <a:srgbClr val="134548"/>
                </a:solidFill>
                <a:latin typeface="Montserrat Bold" panose="00000800000000000000"/>
                <a:ea typeface="Montserrat Bold" panose="00000800000000000000"/>
                <a:cs typeface="Montserrat Bold" panose="00000800000000000000"/>
                <a:sym typeface="Montserrat Bold" panose="00000800000000000000"/>
              </a:rPr>
              <a:t>resurselor umane și relații cu publicul</a:t>
            </a:r>
            <a:endParaRPr lang="en-US" sz="2890" b="1">
              <a:solidFill>
                <a:srgbClr val="134548"/>
              </a:solidFill>
              <a:latin typeface="Montserrat Bold" panose="00000800000000000000"/>
              <a:ea typeface="Montserrat Bold" panose="00000800000000000000"/>
              <a:cs typeface="Montserrat Bold" panose="00000800000000000000"/>
              <a:sym typeface="Montserrat Bold" panose="00000800000000000000"/>
            </a:endParaRPr>
          </a:p>
        </p:txBody>
      </p:sp>
      <p:sp>
        <p:nvSpPr>
          <p:cNvPr id="17" name="TextBox 17"/>
          <p:cNvSpPr txBox="1"/>
          <p:nvPr/>
        </p:nvSpPr>
        <p:spPr>
          <a:xfrm>
            <a:off x="9403390" y="2947008"/>
            <a:ext cx="8517345" cy="2650490"/>
          </a:xfrm>
          <a:prstGeom prst="rect">
            <a:avLst/>
          </a:prstGeom>
        </p:spPr>
        <p:txBody>
          <a:bodyPr lIns="0" tIns="0" rIns="0" bIns="0" rtlCol="0" anchor="t">
            <a:spAutoFit/>
          </a:bodyPr>
          <a:lstStyle/>
          <a:p>
            <a:pPr marL="0" lvl="0" indent="0" algn="l">
              <a:lnSpc>
                <a:spcPts val="7000"/>
              </a:lnSpc>
            </a:pPr>
            <a:r>
              <a:rPr lang="en-US" sz="5600" b="1">
                <a:solidFill>
                  <a:srgbClr val="FFFFFF"/>
                </a:solidFill>
                <a:latin typeface="Montserrat Ultra-Bold" panose="00000900000000000000"/>
                <a:ea typeface="Montserrat Ultra-Bold" panose="00000900000000000000"/>
                <a:cs typeface="Montserrat Ultra-Bold" panose="00000900000000000000"/>
                <a:sym typeface="Montserrat Ultra-Bold" panose="00000900000000000000"/>
              </a:rPr>
              <a:t>Aspecte privind declararea averii și intereselor personale</a:t>
            </a:r>
            <a:endParaRPr lang="en-US" sz="5600" b="1">
              <a:solidFill>
                <a:srgbClr val="FFFFFF"/>
              </a:solidFill>
              <a:latin typeface="Montserrat Ultra-Bold" panose="00000900000000000000"/>
              <a:ea typeface="Montserrat Ultra-Bold" panose="00000900000000000000"/>
              <a:cs typeface="Montserrat Ultra-Bold" panose="00000900000000000000"/>
              <a:sym typeface="Montserrat Ultra-Bold" panose="00000900000000000000"/>
            </a:endParaRPr>
          </a:p>
        </p:txBody>
      </p:sp>
      <p:sp>
        <p:nvSpPr>
          <p:cNvPr id="18" name="TextBox 18"/>
          <p:cNvSpPr txBox="1"/>
          <p:nvPr/>
        </p:nvSpPr>
        <p:spPr>
          <a:xfrm>
            <a:off x="9597748" y="6033098"/>
            <a:ext cx="7804116" cy="727710"/>
          </a:xfrm>
          <a:prstGeom prst="rect">
            <a:avLst/>
          </a:prstGeom>
        </p:spPr>
        <p:txBody>
          <a:bodyPr lIns="0" tIns="0" rIns="0" bIns="0" rtlCol="0" anchor="t">
            <a:spAutoFit/>
          </a:bodyPr>
          <a:lstStyle/>
          <a:p>
            <a:pPr marL="0" lvl="0" indent="0" algn="ctr">
              <a:lnSpc>
                <a:spcPts val="2940"/>
              </a:lnSpc>
              <a:spcBef>
                <a:spcPct val="0"/>
              </a:spcBef>
            </a:pPr>
            <a:r>
              <a:rPr lang="en-US" sz="2100">
                <a:solidFill>
                  <a:srgbClr val="FFFFFF"/>
                </a:solidFill>
                <a:latin typeface="Montserrat" panose="00000500000000000000"/>
                <a:ea typeface="Montserrat" panose="00000500000000000000"/>
                <a:cs typeface="Montserrat" panose="00000500000000000000"/>
                <a:sym typeface="Montserrat" panose="00000500000000000000"/>
              </a:rPr>
              <a:t>în temeiul Legii privind declararea averii și a intereselor personale, nr.133 din  17.06.2016</a:t>
            </a:r>
            <a:endParaRPr lang="en-US" sz="2100">
              <a:solidFill>
                <a:srgbClr val="FFFFFF"/>
              </a:solidFill>
              <a:latin typeface="Montserrat" panose="00000500000000000000"/>
              <a:ea typeface="Montserrat" panose="00000500000000000000"/>
              <a:cs typeface="Montserrat" panose="00000500000000000000"/>
              <a:sym typeface="Montserrat" panose="00000500000000000000"/>
            </a:endParaRPr>
          </a:p>
        </p:txBody>
      </p:sp>
      <p:sp>
        <p:nvSpPr>
          <p:cNvPr id="19" name="TextBox 19"/>
          <p:cNvSpPr txBox="1"/>
          <p:nvPr/>
        </p:nvSpPr>
        <p:spPr>
          <a:xfrm>
            <a:off x="15193654" y="1143891"/>
            <a:ext cx="1533525" cy="396240"/>
          </a:xfrm>
          <a:prstGeom prst="rect">
            <a:avLst/>
          </a:prstGeom>
        </p:spPr>
        <p:txBody>
          <a:bodyPr lIns="0" tIns="0" rIns="0" bIns="0" rtlCol="0" anchor="t">
            <a:spAutoFit/>
          </a:bodyPr>
          <a:lstStyle/>
          <a:p>
            <a:pPr marL="0" lvl="0" indent="0" algn="ctr">
              <a:lnSpc>
                <a:spcPts val="3360"/>
              </a:lnSpc>
              <a:spcBef>
                <a:spcPct val="0"/>
              </a:spcBef>
            </a:pPr>
            <a:r>
              <a:rPr lang="en-US" sz="2400" b="1">
                <a:solidFill>
                  <a:srgbClr val="134548"/>
                </a:solidFill>
                <a:latin typeface="Montserrat Bold" panose="00000800000000000000"/>
                <a:ea typeface="Montserrat Bold" panose="00000800000000000000"/>
                <a:cs typeface="Montserrat Bold" panose="00000800000000000000"/>
                <a:sym typeface="Montserrat Bold" panose="00000800000000000000"/>
              </a:rPr>
              <a:t>11.02.2025</a:t>
            </a:r>
            <a:endParaRPr lang="en-US" sz="2400" b="1">
              <a:solidFill>
                <a:srgbClr val="134548"/>
              </a:solidFill>
              <a:latin typeface="Montserrat Bold" panose="00000800000000000000"/>
              <a:ea typeface="Montserrat Bold" panose="00000800000000000000"/>
              <a:cs typeface="Montserrat Bold" panose="00000800000000000000"/>
              <a:sym typeface="Montserrat Bold" panose="0000080000000000000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730146" y="422165"/>
            <a:ext cx="14827708" cy="9442671"/>
          </a:xfrm>
          <a:custGeom>
            <a:avLst/>
            <a:gdLst/>
            <a:ahLst/>
            <a:cxnLst/>
            <a:rect l="l" t="t" r="r" b="b"/>
            <a:pathLst>
              <a:path w="14827708" h="9442671">
                <a:moveTo>
                  <a:pt x="0" y="0"/>
                </a:moveTo>
                <a:lnTo>
                  <a:pt x="14827708" y="0"/>
                </a:lnTo>
                <a:lnTo>
                  <a:pt x="14827708" y="9442670"/>
                </a:lnTo>
                <a:lnTo>
                  <a:pt x="0" y="9442670"/>
                </a:lnTo>
                <a:lnTo>
                  <a:pt x="0" y="0"/>
                </a:lnTo>
                <a:close/>
              </a:path>
            </a:pathLst>
          </a:custGeom>
          <a:blipFill>
            <a:blip r:embed="rId1"/>
            <a:stretch>
              <a:fillRect/>
            </a:stretch>
          </a:blipFill>
        </p:spPr>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34548"/>
        </a:solidFill>
        <a:effectLst/>
      </p:bgPr>
    </p:bg>
    <p:spTree>
      <p:nvGrpSpPr>
        <p:cNvPr id="1" name=""/>
        <p:cNvGrpSpPr/>
        <p:nvPr/>
      </p:nvGrpSpPr>
      <p:grpSpPr>
        <a:xfrm>
          <a:off x="0" y="0"/>
          <a:ext cx="0" cy="0"/>
          <a:chOff x="0" y="0"/>
          <a:chExt cx="0" cy="0"/>
        </a:xfrm>
      </p:grpSpPr>
      <p:sp>
        <p:nvSpPr>
          <p:cNvPr id="2" name="Freeform 2"/>
          <p:cNvSpPr/>
          <p:nvPr/>
        </p:nvSpPr>
        <p:spPr>
          <a:xfrm>
            <a:off x="573208" y="532022"/>
            <a:ext cx="910983" cy="993356"/>
          </a:xfrm>
          <a:custGeom>
            <a:avLst/>
            <a:gdLst/>
            <a:ahLst/>
            <a:cxnLst/>
            <a:rect l="l" t="t" r="r" b="b"/>
            <a:pathLst>
              <a:path w="910983" h="993356">
                <a:moveTo>
                  <a:pt x="0" y="0"/>
                </a:moveTo>
                <a:lnTo>
                  <a:pt x="910984" y="0"/>
                </a:lnTo>
                <a:lnTo>
                  <a:pt x="910984" y="993356"/>
                </a:lnTo>
                <a:lnTo>
                  <a:pt x="0" y="993356"/>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grpSp>
        <p:nvGrpSpPr>
          <p:cNvPr id="3" name="Group 3"/>
          <p:cNvGrpSpPr/>
          <p:nvPr/>
        </p:nvGrpSpPr>
        <p:grpSpPr>
          <a:xfrm rot="0">
            <a:off x="14918147" y="635915"/>
            <a:ext cx="2897681" cy="889463"/>
            <a:chOff x="0" y="0"/>
            <a:chExt cx="763175" cy="234262"/>
          </a:xfrm>
        </p:grpSpPr>
        <p:sp>
          <p:nvSpPr>
            <p:cNvPr id="4" name="Freeform 4"/>
            <p:cNvSpPr/>
            <p:nvPr/>
          </p:nvSpPr>
          <p:spPr>
            <a:xfrm>
              <a:off x="0" y="0"/>
              <a:ext cx="763175" cy="234262"/>
            </a:xfrm>
            <a:custGeom>
              <a:avLst/>
              <a:gdLst/>
              <a:ahLst/>
              <a:cxnLst/>
              <a:rect l="l" t="t" r="r" b="b"/>
              <a:pathLst>
                <a:path w="763175" h="234262">
                  <a:moveTo>
                    <a:pt x="0" y="0"/>
                  </a:moveTo>
                  <a:lnTo>
                    <a:pt x="763175" y="0"/>
                  </a:lnTo>
                  <a:lnTo>
                    <a:pt x="763175" y="234262"/>
                  </a:lnTo>
                  <a:lnTo>
                    <a:pt x="0" y="234262"/>
                  </a:lnTo>
                  <a:close/>
                </a:path>
              </a:pathLst>
            </a:custGeom>
            <a:solidFill>
              <a:srgbClr val="FFFFFF"/>
            </a:solidFill>
          </p:spPr>
        </p:sp>
        <p:sp>
          <p:nvSpPr>
            <p:cNvPr id="5" name="TextBox 5"/>
            <p:cNvSpPr txBox="1"/>
            <p:nvPr/>
          </p:nvSpPr>
          <p:spPr>
            <a:xfrm>
              <a:off x="0" y="-38100"/>
              <a:ext cx="763175" cy="272362"/>
            </a:xfrm>
            <a:prstGeom prst="rect">
              <a:avLst/>
            </a:prstGeom>
          </p:spPr>
          <p:txBody>
            <a:bodyPr lIns="50800" tIns="50800" rIns="50800" bIns="50800" rtlCol="0" anchor="ctr"/>
            <a:lstStyle/>
            <a:p>
              <a:pPr algn="ctr">
                <a:lnSpc>
                  <a:spcPts val="2940"/>
                </a:lnSpc>
              </a:pPr>
            </a:p>
          </p:txBody>
        </p:sp>
      </p:grpSp>
      <p:grpSp>
        <p:nvGrpSpPr>
          <p:cNvPr id="6" name="Group 6"/>
          <p:cNvGrpSpPr/>
          <p:nvPr/>
        </p:nvGrpSpPr>
        <p:grpSpPr>
          <a:xfrm rot="0">
            <a:off x="1028700" y="2036009"/>
            <a:ext cx="15951491" cy="7075969"/>
            <a:chOff x="0" y="0"/>
            <a:chExt cx="4201216" cy="1863630"/>
          </a:xfrm>
        </p:grpSpPr>
        <p:sp>
          <p:nvSpPr>
            <p:cNvPr id="7" name="Freeform 7"/>
            <p:cNvSpPr/>
            <p:nvPr/>
          </p:nvSpPr>
          <p:spPr>
            <a:xfrm>
              <a:off x="0" y="0"/>
              <a:ext cx="4201216" cy="1863630"/>
            </a:xfrm>
            <a:custGeom>
              <a:avLst/>
              <a:gdLst/>
              <a:ahLst/>
              <a:cxnLst/>
              <a:rect l="l" t="t" r="r" b="b"/>
              <a:pathLst>
                <a:path w="4201216" h="1863630">
                  <a:moveTo>
                    <a:pt x="0" y="0"/>
                  </a:moveTo>
                  <a:lnTo>
                    <a:pt x="4201216" y="0"/>
                  </a:lnTo>
                  <a:lnTo>
                    <a:pt x="4201216" y="1863630"/>
                  </a:lnTo>
                  <a:lnTo>
                    <a:pt x="0" y="1863630"/>
                  </a:lnTo>
                  <a:close/>
                </a:path>
              </a:pathLst>
            </a:custGeom>
            <a:solidFill>
              <a:srgbClr val="CC9355"/>
            </a:solidFill>
          </p:spPr>
        </p:sp>
        <p:sp>
          <p:nvSpPr>
            <p:cNvPr id="8" name="TextBox 8"/>
            <p:cNvSpPr txBox="1"/>
            <p:nvPr/>
          </p:nvSpPr>
          <p:spPr>
            <a:xfrm>
              <a:off x="0" y="-38100"/>
              <a:ext cx="4201216" cy="1901730"/>
            </a:xfrm>
            <a:prstGeom prst="rect">
              <a:avLst/>
            </a:prstGeom>
          </p:spPr>
          <p:txBody>
            <a:bodyPr lIns="50800" tIns="50800" rIns="50800" bIns="50800" rtlCol="0" anchor="ctr"/>
            <a:lstStyle/>
            <a:p>
              <a:pPr algn="ctr">
                <a:lnSpc>
                  <a:spcPts val="2940"/>
                </a:lnSpc>
              </a:pPr>
              <a:r>
                <a:rPr lang="en-US" sz="2100">
                  <a:solidFill>
                    <a:srgbClr val="FFFFFF"/>
                  </a:solidFill>
                  <a:latin typeface="Montserrat" panose="00000500000000000000"/>
                  <a:ea typeface="Montserrat" panose="00000500000000000000"/>
                  <a:cs typeface="Montserrat" panose="00000500000000000000"/>
                  <a:sym typeface="Montserrat" panose="00000500000000000000"/>
                </a:rPr>
                <a:t>01</a:t>
              </a:r>
              <a:endParaRPr lang="en-US" sz="2100">
                <a:solidFill>
                  <a:srgbClr val="FFFFFF"/>
                </a:solidFill>
                <a:latin typeface="Montserrat" panose="00000500000000000000"/>
                <a:ea typeface="Montserrat" panose="00000500000000000000"/>
                <a:cs typeface="Montserrat" panose="00000500000000000000"/>
                <a:sym typeface="Montserrat" panose="00000500000000000000"/>
              </a:endParaRPr>
            </a:p>
            <a:p>
              <a:pPr algn="ctr">
                <a:lnSpc>
                  <a:spcPts val="2940"/>
                </a:lnSpc>
              </a:pPr>
              <a:r>
                <a:rPr lang="en-US" sz="2100">
                  <a:solidFill>
                    <a:srgbClr val="FFFFFF"/>
                  </a:solidFill>
                  <a:latin typeface="Montserrat" panose="00000500000000000000"/>
                  <a:ea typeface="Montserrat" panose="00000500000000000000"/>
                  <a:cs typeface="Montserrat" panose="00000500000000000000"/>
                  <a:sym typeface="Montserrat" panose="00000500000000000000"/>
                </a:rPr>
                <a:t>01</a:t>
              </a:r>
              <a:endParaRPr lang="en-US" sz="2100">
                <a:solidFill>
                  <a:srgbClr val="FFFFFF"/>
                </a:solidFill>
                <a:latin typeface="Montserrat" panose="00000500000000000000"/>
                <a:ea typeface="Montserrat" panose="00000500000000000000"/>
                <a:cs typeface="Montserrat" panose="00000500000000000000"/>
                <a:sym typeface="Montserrat" panose="00000500000000000000"/>
              </a:endParaRPr>
            </a:p>
            <a:p>
              <a:pPr algn="ctr">
                <a:lnSpc>
                  <a:spcPts val="2940"/>
                </a:lnSpc>
              </a:pPr>
            </a:p>
          </p:txBody>
        </p:sp>
      </p:grpSp>
      <p:grpSp>
        <p:nvGrpSpPr>
          <p:cNvPr id="9" name="Group 9"/>
          <p:cNvGrpSpPr/>
          <p:nvPr/>
        </p:nvGrpSpPr>
        <p:grpSpPr>
          <a:xfrm rot="0">
            <a:off x="15960417" y="7026408"/>
            <a:ext cx="829601" cy="829601"/>
            <a:chOff x="0" y="0"/>
            <a:chExt cx="218496" cy="218496"/>
          </a:xfrm>
        </p:grpSpPr>
        <p:sp>
          <p:nvSpPr>
            <p:cNvPr id="10" name="Freeform 10"/>
            <p:cNvSpPr/>
            <p:nvPr/>
          </p:nvSpPr>
          <p:spPr>
            <a:xfrm>
              <a:off x="0" y="0"/>
              <a:ext cx="218496" cy="218496"/>
            </a:xfrm>
            <a:custGeom>
              <a:avLst/>
              <a:gdLst/>
              <a:ahLst/>
              <a:cxnLst/>
              <a:rect l="l" t="t" r="r" b="b"/>
              <a:pathLst>
                <a:path w="218496" h="218496">
                  <a:moveTo>
                    <a:pt x="0" y="0"/>
                  </a:moveTo>
                  <a:lnTo>
                    <a:pt x="218496" y="0"/>
                  </a:lnTo>
                  <a:lnTo>
                    <a:pt x="218496" y="218496"/>
                  </a:lnTo>
                  <a:lnTo>
                    <a:pt x="0" y="218496"/>
                  </a:lnTo>
                  <a:close/>
                </a:path>
              </a:pathLst>
            </a:custGeom>
            <a:solidFill>
              <a:srgbClr val="134548"/>
            </a:solidFill>
          </p:spPr>
        </p:sp>
        <p:sp>
          <p:nvSpPr>
            <p:cNvPr id="11" name="TextBox 11"/>
            <p:cNvSpPr txBox="1"/>
            <p:nvPr/>
          </p:nvSpPr>
          <p:spPr>
            <a:xfrm>
              <a:off x="0" y="-38100"/>
              <a:ext cx="218496" cy="256596"/>
            </a:xfrm>
            <a:prstGeom prst="rect">
              <a:avLst/>
            </a:prstGeom>
          </p:spPr>
          <p:txBody>
            <a:bodyPr lIns="50800" tIns="50800" rIns="50800" bIns="50800" rtlCol="0" anchor="ctr"/>
            <a:lstStyle/>
            <a:p>
              <a:pPr algn="ctr">
                <a:lnSpc>
                  <a:spcPts val="2940"/>
                </a:lnSpc>
              </a:pPr>
            </a:p>
          </p:txBody>
        </p:sp>
      </p:grpSp>
      <p:grpSp>
        <p:nvGrpSpPr>
          <p:cNvPr id="12" name="Group 12"/>
          <p:cNvGrpSpPr/>
          <p:nvPr/>
        </p:nvGrpSpPr>
        <p:grpSpPr>
          <a:xfrm rot="0">
            <a:off x="13154180" y="8030905"/>
            <a:ext cx="3657602" cy="829601"/>
            <a:chOff x="0" y="0"/>
            <a:chExt cx="963319" cy="218496"/>
          </a:xfrm>
        </p:grpSpPr>
        <p:sp>
          <p:nvSpPr>
            <p:cNvPr id="13" name="Freeform 13"/>
            <p:cNvSpPr/>
            <p:nvPr/>
          </p:nvSpPr>
          <p:spPr>
            <a:xfrm>
              <a:off x="0" y="0"/>
              <a:ext cx="963319" cy="218496"/>
            </a:xfrm>
            <a:custGeom>
              <a:avLst/>
              <a:gdLst/>
              <a:ahLst/>
              <a:cxnLst/>
              <a:rect l="l" t="t" r="r" b="b"/>
              <a:pathLst>
                <a:path w="963319" h="218496">
                  <a:moveTo>
                    <a:pt x="0" y="0"/>
                  </a:moveTo>
                  <a:lnTo>
                    <a:pt x="963319" y="0"/>
                  </a:lnTo>
                  <a:lnTo>
                    <a:pt x="963319" y="218496"/>
                  </a:lnTo>
                  <a:lnTo>
                    <a:pt x="0" y="218496"/>
                  </a:lnTo>
                  <a:close/>
                </a:path>
              </a:pathLst>
            </a:custGeom>
            <a:solidFill>
              <a:srgbClr val="134548"/>
            </a:solidFill>
          </p:spPr>
        </p:sp>
        <p:sp>
          <p:nvSpPr>
            <p:cNvPr id="14" name="TextBox 14"/>
            <p:cNvSpPr txBox="1"/>
            <p:nvPr/>
          </p:nvSpPr>
          <p:spPr>
            <a:xfrm>
              <a:off x="0" y="-47625"/>
              <a:ext cx="963319" cy="266121"/>
            </a:xfrm>
            <a:prstGeom prst="rect">
              <a:avLst/>
            </a:prstGeom>
          </p:spPr>
          <p:txBody>
            <a:bodyPr lIns="50800" tIns="50800" rIns="50800" bIns="50800" rtlCol="0" anchor="ctr"/>
            <a:lstStyle/>
            <a:p>
              <a:pPr algn="ctr">
                <a:lnSpc>
                  <a:spcPts val="4060"/>
                </a:lnSpc>
              </a:pPr>
              <a:r>
                <a:rPr lang="en-US" sz="2900" b="1">
                  <a:solidFill>
                    <a:srgbClr val="FFFFFF"/>
                  </a:solidFill>
                  <a:latin typeface="Montserrat Bold" panose="00000800000000000000"/>
                  <a:ea typeface="Montserrat Bold" panose="00000800000000000000"/>
                  <a:cs typeface="Montserrat Bold" panose="00000800000000000000"/>
                  <a:sym typeface="Montserrat Bold" panose="00000800000000000000"/>
                </a:rPr>
                <a:t>www.ani.md</a:t>
              </a:r>
              <a:endParaRPr lang="en-US" sz="2900" b="1">
                <a:solidFill>
                  <a:srgbClr val="FFFFFF"/>
                </a:solidFill>
                <a:latin typeface="Montserrat Bold" panose="00000800000000000000"/>
                <a:ea typeface="Montserrat Bold" panose="00000800000000000000"/>
                <a:cs typeface="Montserrat Bold" panose="00000800000000000000"/>
                <a:sym typeface="Montserrat Bold" panose="00000800000000000000"/>
              </a:endParaRPr>
            </a:p>
          </p:txBody>
        </p:sp>
      </p:grpSp>
      <p:sp>
        <p:nvSpPr>
          <p:cNvPr id="15" name="Freeform 15"/>
          <p:cNvSpPr/>
          <p:nvPr/>
        </p:nvSpPr>
        <p:spPr>
          <a:xfrm>
            <a:off x="16054900" y="7146359"/>
            <a:ext cx="640634" cy="589697"/>
          </a:xfrm>
          <a:custGeom>
            <a:avLst/>
            <a:gdLst/>
            <a:ahLst/>
            <a:cxnLst/>
            <a:rect l="l" t="t" r="r" b="b"/>
            <a:pathLst>
              <a:path w="640634" h="589697">
                <a:moveTo>
                  <a:pt x="0" y="0"/>
                </a:moveTo>
                <a:lnTo>
                  <a:pt x="640634" y="0"/>
                </a:lnTo>
                <a:lnTo>
                  <a:pt x="640634" y="589697"/>
                </a:lnTo>
                <a:lnTo>
                  <a:pt x="0" y="58969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16" name="Group 16"/>
          <p:cNvGrpSpPr/>
          <p:nvPr/>
        </p:nvGrpSpPr>
        <p:grpSpPr>
          <a:xfrm rot="0">
            <a:off x="7240825" y="2297672"/>
            <a:ext cx="5468107" cy="6294607"/>
            <a:chOff x="0" y="0"/>
            <a:chExt cx="1440160" cy="1657839"/>
          </a:xfrm>
        </p:grpSpPr>
        <p:sp>
          <p:nvSpPr>
            <p:cNvPr id="17" name="Freeform 17"/>
            <p:cNvSpPr/>
            <p:nvPr/>
          </p:nvSpPr>
          <p:spPr>
            <a:xfrm>
              <a:off x="0" y="0"/>
              <a:ext cx="1440160" cy="1657839"/>
            </a:xfrm>
            <a:custGeom>
              <a:avLst/>
              <a:gdLst/>
              <a:ahLst/>
              <a:cxnLst/>
              <a:rect l="l" t="t" r="r" b="b"/>
              <a:pathLst>
                <a:path w="1440160" h="1657839">
                  <a:moveTo>
                    <a:pt x="0" y="0"/>
                  </a:moveTo>
                  <a:lnTo>
                    <a:pt x="1440160" y="0"/>
                  </a:lnTo>
                  <a:lnTo>
                    <a:pt x="1440160" y="1657839"/>
                  </a:lnTo>
                  <a:lnTo>
                    <a:pt x="0" y="1657839"/>
                  </a:lnTo>
                  <a:close/>
                </a:path>
              </a:pathLst>
            </a:custGeom>
            <a:solidFill>
              <a:srgbClr val="FFFFFF"/>
            </a:solidFill>
          </p:spPr>
        </p:sp>
        <p:sp>
          <p:nvSpPr>
            <p:cNvPr id="18" name="TextBox 18"/>
            <p:cNvSpPr txBox="1"/>
            <p:nvPr/>
          </p:nvSpPr>
          <p:spPr>
            <a:xfrm>
              <a:off x="0" y="-38100"/>
              <a:ext cx="1440160" cy="1695939"/>
            </a:xfrm>
            <a:prstGeom prst="rect">
              <a:avLst/>
            </a:prstGeom>
          </p:spPr>
          <p:txBody>
            <a:bodyPr lIns="50800" tIns="50800" rIns="50800" bIns="50800" rtlCol="0" anchor="ctr"/>
            <a:lstStyle/>
            <a:p>
              <a:pPr algn="ctr">
                <a:lnSpc>
                  <a:spcPts val="2940"/>
                </a:lnSpc>
              </a:pPr>
              <a:r>
                <a:rPr lang="en-US" sz="2100">
                  <a:solidFill>
                    <a:srgbClr val="FFFFFF"/>
                  </a:solidFill>
                  <a:latin typeface="Montserrat" panose="00000500000000000000"/>
                  <a:ea typeface="Montserrat" panose="00000500000000000000"/>
                  <a:cs typeface="Montserrat" panose="00000500000000000000"/>
                  <a:sym typeface="Montserrat" panose="00000500000000000000"/>
                </a:rPr>
                <a:t> </a:t>
              </a:r>
              <a:r>
                <a:rPr lang="en-US" sz="2100">
                  <a:solidFill>
                    <a:srgbClr val="FFFFFF"/>
                  </a:solidFill>
                  <a:latin typeface="Montserrat" panose="00000500000000000000"/>
                  <a:ea typeface="Montserrat" panose="00000500000000000000"/>
                  <a:cs typeface="Montserrat" panose="00000500000000000000"/>
                  <a:sym typeface="Montserrat" panose="00000500000000000000"/>
                </a:rPr>
                <a:t>Autoritatea Națională de Integritate exercită controlul asupra executării prezentei legi</a:t>
              </a:r>
              <a:endParaRPr lang="en-US" sz="2100">
                <a:solidFill>
                  <a:srgbClr val="FFFFFF"/>
                </a:solidFill>
                <a:latin typeface="Montserrat" panose="00000500000000000000"/>
                <a:ea typeface="Montserrat" panose="00000500000000000000"/>
                <a:cs typeface="Montserrat" panose="00000500000000000000"/>
                <a:sym typeface="Montserrat" panose="00000500000000000000"/>
              </a:endParaRPr>
            </a:p>
          </p:txBody>
        </p:sp>
      </p:grpSp>
      <p:sp>
        <p:nvSpPr>
          <p:cNvPr id="19" name="Freeform 19"/>
          <p:cNvSpPr/>
          <p:nvPr/>
        </p:nvSpPr>
        <p:spPr>
          <a:xfrm>
            <a:off x="2191315" y="270178"/>
            <a:ext cx="12021982" cy="1592219"/>
          </a:xfrm>
          <a:custGeom>
            <a:avLst/>
            <a:gdLst/>
            <a:ahLst/>
            <a:cxnLst/>
            <a:rect l="l" t="t" r="r" b="b"/>
            <a:pathLst>
              <a:path w="12021982" h="1592219">
                <a:moveTo>
                  <a:pt x="0" y="0"/>
                </a:moveTo>
                <a:lnTo>
                  <a:pt x="12021982" y="0"/>
                </a:lnTo>
                <a:lnTo>
                  <a:pt x="12021982" y="1592218"/>
                </a:lnTo>
                <a:lnTo>
                  <a:pt x="0" y="1592218"/>
                </a:lnTo>
                <a:lnTo>
                  <a:pt x="0" y="0"/>
                </a:lnTo>
                <a:close/>
              </a:path>
            </a:pathLst>
          </a:custGeom>
          <a:blipFill>
            <a:blip r:embed="rId5"/>
            <a:stretch>
              <a:fillRect/>
            </a:stretch>
          </a:blipFill>
        </p:spPr>
      </p:sp>
      <p:sp>
        <p:nvSpPr>
          <p:cNvPr id="20" name="Freeform 20"/>
          <p:cNvSpPr/>
          <p:nvPr/>
        </p:nvSpPr>
        <p:spPr>
          <a:xfrm>
            <a:off x="5659677" y="2484883"/>
            <a:ext cx="887839" cy="935463"/>
          </a:xfrm>
          <a:custGeom>
            <a:avLst/>
            <a:gdLst/>
            <a:ahLst/>
            <a:cxnLst/>
            <a:rect l="l" t="t" r="r" b="b"/>
            <a:pathLst>
              <a:path w="887839" h="935463">
                <a:moveTo>
                  <a:pt x="0" y="0"/>
                </a:moveTo>
                <a:lnTo>
                  <a:pt x="887840" y="0"/>
                </a:lnTo>
                <a:lnTo>
                  <a:pt x="887840" y="935463"/>
                </a:lnTo>
                <a:lnTo>
                  <a:pt x="0" y="93546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1" name="TextBox 21"/>
          <p:cNvSpPr txBox="1"/>
          <p:nvPr/>
        </p:nvSpPr>
        <p:spPr>
          <a:xfrm>
            <a:off x="1484192" y="2439612"/>
            <a:ext cx="3393426" cy="4951935"/>
          </a:xfrm>
          <a:prstGeom prst="rect">
            <a:avLst/>
          </a:prstGeom>
        </p:spPr>
        <p:txBody>
          <a:bodyPr lIns="0" tIns="0" rIns="0" bIns="0" rtlCol="0" anchor="t">
            <a:spAutoFit/>
          </a:bodyPr>
          <a:lstStyle/>
          <a:p>
            <a:pPr algn="ctr">
              <a:lnSpc>
                <a:spcPts val="3960"/>
              </a:lnSpc>
            </a:pPr>
            <a:r>
              <a:rPr lang="en-US" sz="3165" b="1">
                <a:solidFill>
                  <a:srgbClr val="134548"/>
                </a:solidFill>
                <a:latin typeface="Montserrat Ultra-Bold" panose="00000900000000000000"/>
                <a:ea typeface="Montserrat Ultra-Bold" panose="00000900000000000000"/>
                <a:cs typeface="Montserrat Ultra-Bold" panose="00000900000000000000"/>
                <a:sym typeface="Montserrat Ultra-Bold" panose="00000900000000000000"/>
              </a:rPr>
              <a:t> CONTROLUL ASUPRA EXECUTĂRII LEGII </a:t>
            </a:r>
            <a:r>
              <a:rPr lang="en-US" sz="3165" b="1">
                <a:solidFill>
                  <a:srgbClr val="134548"/>
                </a:solidFill>
                <a:latin typeface="Montserrat Ultra-Bold" panose="00000900000000000000"/>
                <a:ea typeface="Montserrat Ultra-Bold" panose="00000900000000000000"/>
                <a:cs typeface="Montserrat Ultra-Bold" panose="00000900000000000000"/>
                <a:sym typeface="Montserrat Ultra-Bold" panose="00000900000000000000"/>
              </a:rPr>
              <a:t>ȘI RĂSPUNDEREA PENTRU ÎNCĂLCAREA</a:t>
            </a:r>
            <a:endParaRPr lang="en-US" sz="3165" b="1">
              <a:solidFill>
                <a:srgbClr val="134548"/>
              </a:solidFill>
              <a:latin typeface="Montserrat Ultra-Bold" panose="00000900000000000000"/>
              <a:ea typeface="Montserrat Ultra-Bold" panose="00000900000000000000"/>
              <a:cs typeface="Montserrat Ultra-Bold" panose="00000900000000000000"/>
              <a:sym typeface="Montserrat Ultra-Bold" panose="00000900000000000000"/>
            </a:endParaRPr>
          </a:p>
          <a:p>
            <a:pPr algn="ctr">
              <a:lnSpc>
                <a:spcPts val="3960"/>
              </a:lnSpc>
            </a:pPr>
            <a:r>
              <a:rPr lang="en-US" sz="3165" b="1">
                <a:solidFill>
                  <a:srgbClr val="134548"/>
                </a:solidFill>
                <a:latin typeface="Montserrat Ultra-Bold" panose="00000900000000000000"/>
                <a:ea typeface="Montserrat Ultra-Bold" panose="00000900000000000000"/>
                <a:cs typeface="Montserrat Ultra-Bold" panose="00000900000000000000"/>
                <a:sym typeface="Montserrat Ultra-Bold" panose="00000900000000000000"/>
              </a:rPr>
              <a:t>PREVEDERILOR ACESTEIA</a:t>
            </a:r>
            <a:endParaRPr lang="en-US" sz="3165" b="1">
              <a:solidFill>
                <a:srgbClr val="134548"/>
              </a:solidFill>
              <a:latin typeface="Montserrat Ultra-Bold" panose="00000900000000000000"/>
              <a:ea typeface="Montserrat Ultra-Bold" panose="00000900000000000000"/>
              <a:cs typeface="Montserrat Ultra-Bold" panose="00000900000000000000"/>
              <a:sym typeface="Montserrat Ultra-Bold" panose="00000900000000000000"/>
            </a:endParaRPr>
          </a:p>
          <a:p>
            <a:pPr marL="0" lvl="0" indent="0" algn="ctr">
              <a:lnSpc>
                <a:spcPts val="3960"/>
              </a:lnSpc>
            </a:pPr>
          </a:p>
        </p:txBody>
      </p:sp>
      <p:sp>
        <p:nvSpPr>
          <p:cNvPr id="22" name="TextBox 22"/>
          <p:cNvSpPr txBox="1"/>
          <p:nvPr/>
        </p:nvSpPr>
        <p:spPr>
          <a:xfrm>
            <a:off x="6419756" y="2525894"/>
            <a:ext cx="7517899" cy="815340"/>
          </a:xfrm>
          <a:prstGeom prst="rect">
            <a:avLst/>
          </a:prstGeom>
        </p:spPr>
        <p:txBody>
          <a:bodyPr lIns="0" tIns="0" rIns="0" bIns="0" rtlCol="0" anchor="t">
            <a:spAutoFit/>
          </a:bodyPr>
          <a:lstStyle/>
          <a:p>
            <a:pPr algn="ctr">
              <a:lnSpc>
                <a:spcPts val="3360"/>
              </a:lnSpc>
              <a:spcBef>
                <a:spcPct val="0"/>
              </a:spcBef>
            </a:pPr>
            <a:r>
              <a:rPr lang="en-US" sz="2400" b="1">
                <a:solidFill>
                  <a:srgbClr val="134548"/>
                </a:solidFill>
                <a:latin typeface="Montserrat Bold" panose="00000800000000000000"/>
                <a:ea typeface="Montserrat Bold" panose="00000800000000000000"/>
                <a:cs typeface="Montserrat Bold" panose="00000800000000000000"/>
                <a:sym typeface="Montserrat Bold" panose="00000800000000000000"/>
              </a:rPr>
              <a:t>Autoritatea Națională de Integritate exercită controlul asupra executării prezentei legi</a:t>
            </a:r>
            <a:endParaRPr lang="en-US" sz="2400" b="1">
              <a:solidFill>
                <a:srgbClr val="134548"/>
              </a:solidFill>
              <a:latin typeface="Montserrat Bold" panose="00000800000000000000"/>
              <a:ea typeface="Montserrat Bold" panose="00000800000000000000"/>
              <a:cs typeface="Montserrat Bold" panose="00000800000000000000"/>
              <a:sym typeface="Montserrat Bold" panose="00000800000000000000"/>
            </a:endParaRPr>
          </a:p>
        </p:txBody>
      </p:sp>
      <p:sp>
        <p:nvSpPr>
          <p:cNvPr id="23" name="TextBox 23"/>
          <p:cNvSpPr txBox="1"/>
          <p:nvPr/>
        </p:nvSpPr>
        <p:spPr>
          <a:xfrm>
            <a:off x="9661353" y="3958874"/>
            <a:ext cx="7150429" cy="1234440"/>
          </a:xfrm>
          <a:prstGeom prst="rect">
            <a:avLst/>
          </a:prstGeom>
        </p:spPr>
        <p:txBody>
          <a:bodyPr lIns="0" tIns="0" rIns="0" bIns="0" rtlCol="0" anchor="t">
            <a:spAutoFit/>
          </a:bodyPr>
          <a:lstStyle/>
          <a:p>
            <a:pPr algn="ctr">
              <a:lnSpc>
                <a:spcPts val="3360"/>
              </a:lnSpc>
              <a:spcBef>
                <a:spcPct val="0"/>
              </a:spcBef>
            </a:pPr>
            <a:r>
              <a:rPr lang="en-US" sz="2400">
                <a:solidFill>
                  <a:srgbClr val="000000"/>
                </a:solidFill>
                <a:latin typeface="Montserrat" panose="00000500000000000000"/>
                <a:ea typeface="Montserrat" panose="00000500000000000000"/>
                <a:cs typeface="Montserrat" panose="00000500000000000000"/>
                <a:sym typeface="Montserrat" panose="00000500000000000000"/>
              </a:rPr>
              <a:t> </a:t>
            </a:r>
            <a:r>
              <a:rPr lang="en-US" sz="2400" b="1">
                <a:solidFill>
                  <a:srgbClr val="134548"/>
                </a:solidFill>
                <a:latin typeface="Montserrat Bold" panose="00000800000000000000"/>
                <a:ea typeface="Montserrat Bold" panose="00000800000000000000"/>
                <a:cs typeface="Montserrat Bold" panose="00000800000000000000"/>
                <a:sym typeface="Montserrat Bold" panose="00000800000000000000"/>
              </a:rPr>
              <a:t>Încălcarea prevederilor prezentei legi atrage răspundere disciplinară, contravențională, civilă sau penală, după caz</a:t>
            </a:r>
            <a:endParaRPr lang="en-US" sz="2400" b="1">
              <a:solidFill>
                <a:srgbClr val="134548"/>
              </a:solidFill>
              <a:latin typeface="Montserrat Bold" panose="00000800000000000000"/>
              <a:ea typeface="Montserrat Bold" panose="00000800000000000000"/>
              <a:cs typeface="Montserrat Bold" panose="00000800000000000000"/>
              <a:sym typeface="Montserrat Bold" panose="00000800000000000000"/>
            </a:endParaRPr>
          </a:p>
        </p:txBody>
      </p:sp>
      <p:sp>
        <p:nvSpPr>
          <p:cNvPr id="24" name="TextBox 24"/>
          <p:cNvSpPr txBox="1"/>
          <p:nvPr/>
        </p:nvSpPr>
        <p:spPr>
          <a:xfrm>
            <a:off x="6535098" y="5970548"/>
            <a:ext cx="8895310" cy="1723390"/>
          </a:xfrm>
          <a:prstGeom prst="rect">
            <a:avLst/>
          </a:prstGeom>
        </p:spPr>
        <p:txBody>
          <a:bodyPr lIns="0" tIns="0" rIns="0" bIns="0" rtlCol="0" anchor="t">
            <a:spAutoFit/>
          </a:bodyPr>
          <a:lstStyle/>
          <a:p>
            <a:pPr algn="ctr">
              <a:lnSpc>
                <a:spcPts val="3360"/>
              </a:lnSpc>
              <a:spcBef>
                <a:spcPct val="0"/>
              </a:spcBef>
            </a:pPr>
            <a:r>
              <a:rPr lang="en-US" sz="2400" b="1">
                <a:solidFill>
                  <a:srgbClr val="134548"/>
                </a:solidFill>
                <a:latin typeface="Montserrat Bold" panose="00000800000000000000"/>
                <a:ea typeface="Montserrat Bold" panose="00000800000000000000"/>
                <a:cs typeface="Montserrat Bold" panose="00000800000000000000"/>
                <a:sym typeface="Montserrat Bold" panose="00000800000000000000"/>
              </a:rPr>
              <a:t> Persoana a cărei avere a fost constatată, în totalitate sau în parte, ca fiind nejustificată, printr-o hot</a:t>
            </a:r>
            <a:r>
              <a:rPr lang="ro-RO" altLang="en-US" sz="2400" b="1">
                <a:solidFill>
                  <a:srgbClr val="134548"/>
                </a:solidFill>
                <a:latin typeface="Montserrat Bold" panose="00000800000000000000"/>
                <a:ea typeface="Montserrat Bold" panose="00000800000000000000"/>
                <a:cs typeface="Montserrat Bold" panose="00000800000000000000"/>
                <a:sym typeface="Montserrat Bold" panose="00000800000000000000"/>
              </a:rPr>
              <a:t>ărâ</a:t>
            </a:r>
            <a:r>
              <a:rPr lang="en-US" sz="2400" b="1">
                <a:solidFill>
                  <a:srgbClr val="134548"/>
                </a:solidFill>
                <a:latin typeface="Montserrat Bold" panose="00000800000000000000"/>
                <a:ea typeface="Montserrat Bold" panose="00000800000000000000"/>
                <a:cs typeface="Montserrat Bold" panose="00000800000000000000"/>
                <a:sym typeface="Montserrat Bold" panose="00000800000000000000"/>
              </a:rPr>
              <a:t>re judecătorească definitivă, va fi destituită sau revocată, după caz, din funcţia pe care o deţine.</a:t>
            </a:r>
            <a:endParaRPr lang="en-US" sz="2400" b="1">
              <a:solidFill>
                <a:srgbClr val="134548"/>
              </a:solidFill>
              <a:latin typeface="Montserrat Bold" panose="00000800000000000000"/>
              <a:ea typeface="Montserrat Bold" panose="00000800000000000000"/>
              <a:cs typeface="Montserrat Bold" panose="00000800000000000000"/>
              <a:sym typeface="Montserrat Bold" panose="00000800000000000000"/>
            </a:endParaRPr>
          </a:p>
        </p:txBody>
      </p:sp>
      <p:sp>
        <p:nvSpPr>
          <p:cNvPr id="25" name="Freeform 25"/>
          <p:cNvSpPr/>
          <p:nvPr/>
        </p:nvSpPr>
        <p:spPr>
          <a:xfrm>
            <a:off x="9144000" y="3771322"/>
            <a:ext cx="781882" cy="823822"/>
          </a:xfrm>
          <a:custGeom>
            <a:avLst/>
            <a:gdLst/>
            <a:ahLst/>
            <a:cxnLst/>
            <a:rect l="l" t="t" r="r" b="b"/>
            <a:pathLst>
              <a:path w="781882" h="823822">
                <a:moveTo>
                  <a:pt x="0" y="0"/>
                </a:moveTo>
                <a:lnTo>
                  <a:pt x="781882" y="0"/>
                </a:lnTo>
                <a:lnTo>
                  <a:pt x="781882" y="823822"/>
                </a:lnTo>
                <a:lnTo>
                  <a:pt x="0" y="82382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6" name="Freeform 26"/>
          <p:cNvSpPr/>
          <p:nvPr/>
        </p:nvSpPr>
        <p:spPr>
          <a:xfrm>
            <a:off x="5659677" y="6104029"/>
            <a:ext cx="875421" cy="922378"/>
          </a:xfrm>
          <a:custGeom>
            <a:avLst/>
            <a:gdLst/>
            <a:ahLst/>
            <a:cxnLst/>
            <a:rect l="l" t="t" r="r" b="b"/>
            <a:pathLst>
              <a:path w="875421" h="922378">
                <a:moveTo>
                  <a:pt x="0" y="0"/>
                </a:moveTo>
                <a:lnTo>
                  <a:pt x="875421" y="0"/>
                </a:lnTo>
                <a:lnTo>
                  <a:pt x="875421" y="922379"/>
                </a:lnTo>
                <a:lnTo>
                  <a:pt x="0" y="92237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849358" y="2179131"/>
            <a:ext cx="1354266" cy="1476722"/>
          </a:xfrm>
          <a:custGeom>
            <a:avLst/>
            <a:gdLst/>
            <a:ahLst/>
            <a:cxnLst/>
            <a:rect l="l" t="t" r="r" b="b"/>
            <a:pathLst>
              <a:path w="1354266" h="1476722">
                <a:moveTo>
                  <a:pt x="0" y="0"/>
                </a:moveTo>
                <a:lnTo>
                  <a:pt x="1354267" y="0"/>
                </a:lnTo>
                <a:lnTo>
                  <a:pt x="1354267" y="1476721"/>
                </a:lnTo>
                <a:lnTo>
                  <a:pt x="0" y="1476721"/>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grpSp>
        <p:nvGrpSpPr>
          <p:cNvPr id="3" name="Group 3"/>
          <p:cNvGrpSpPr/>
          <p:nvPr/>
        </p:nvGrpSpPr>
        <p:grpSpPr>
          <a:xfrm rot="0">
            <a:off x="14931457" y="3495596"/>
            <a:ext cx="2597766" cy="589548"/>
            <a:chOff x="0" y="0"/>
            <a:chExt cx="684185" cy="155272"/>
          </a:xfrm>
        </p:grpSpPr>
        <p:sp>
          <p:nvSpPr>
            <p:cNvPr id="4" name="Freeform 4"/>
            <p:cNvSpPr/>
            <p:nvPr/>
          </p:nvSpPr>
          <p:spPr>
            <a:xfrm>
              <a:off x="0" y="0"/>
              <a:ext cx="684185" cy="155272"/>
            </a:xfrm>
            <a:custGeom>
              <a:avLst/>
              <a:gdLst/>
              <a:ahLst/>
              <a:cxnLst/>
              <a:rect l="l" t="t" r="r" b="b"/>
              <a:pathLst>
                <a:path w="684185" h="155272">
                  <a:moveTo>
                    <a:pt x="0" y="0"/>
                  </a:moveTo>
                  <a:lnTo>
                    <a:pt x="684185" y="0"/>
                  </a:lnTo>
                  <a:lnTo>
                    <a:pt x="684185" y="155272"/>
                  </a:lnTo>
                  <a:lnTo>
                    <a:pt x="0" y="155272"/>
                  </a:lnTo>
                  <a:close/>
                </a:path>
              </a:pathLst>
            </a:custGeom>
            <a:solidFill>
              <a:srgbClr val="CC9355"/>
            </a:solidFill>
          </p:spPr>
        </p:sp>
        <p:sp>
          <p:nvSpPr>
            <p:cNvPr id="5" name="TextBox 5"/>
            <p:cNvSpPr txBox="1"/>
            <p:nvPr/>
          </p:nvSpPr>
          <p:spPr>
            <a:xfrm>
              <a:off x="0" y="-38100"/>
              <a:ext cx="684185" cy="193372"/>
            </a:xfrm>
            <a:prstGeom prst="rect">
              <a:avLst/>
            </a:prstGeom>
          </p:spPr>
          <p:txBody>
            <a:bodyPr lIns="50800" tIns="50800" rIns="50800" bIns="50800" rtlCol="0" anchor="ctr"/>
            <a:lstStyle/>
            <a:p>
              <a:pPr algn="ctr">
                <a:lnSpc>
                  <a:spcPts val="2940"/>
                </a:lnSpc>
              </a:pPr>
            </a:p>
          </p:txBody>
        </p:sp>
      </p:grpSp>
      <p:grpSp>
        <p:nvGrpSpPr>
          <p:cNvPr id="6" name="Group 6"/>
          <p:cNvGrpSpPr/>
          <p:nvPr/>
        </p:nvGrpSpPr>
        <p:grpSpPr>
          <a:xfrm rot="0">
            <a:off x="8223439" y="4625186"/>
            <a:ext cx="8866914" cy="4489569"/>
            <a:chOff x="0" y="0"/>
            <a:chExt cx="2335319" cy="1182438"/>
          </a:xfrm>
        </p:grpSpPr>
        <p:sp>
          <p:nvSpPr>
            <p:cNvPr id="7" name="Freeform 7"/>
            <p:cNvSpPr/>
            <p:nvPr/>
          </p:nvSpPr>
          <p:spPr>
            <a:xfrm>
              <a:off x="0" y="0"/>
              <a:ext cx="2335319" cy="1182438"/>
            </a:xfrm>
            <a:custGeom>
              <a:avLst/>
              <a:gdLst/>
              <a:ahLst/>
              <a:cxnLst/>
              <a:rect l="l" t="t" r="r" b="b"/>
              <a:pathLst>
                <a:path w="2335319" h="1182438">
                  <a:moveTo>
                    <a:pt x="0" y="0"/>
                  </a:moveTo>
                  <a:lnTo>
                    <a:pt x="2335319" y="0"/>
                  </a:lnTo>
                  <a:lnTo>
                    <a:pt x="2335319" y="1182438"/>
                  </a:lnTo>
                  <a:lnTo>
                    <a:pt x="0" y="1182438"/>
                  </a:lnTo>
                  <a:close/>
                </a:path>
              </a:pathLst>
            </a:custGeom>
            <a:solidFill>
              <a:srgbClr val="CC9355"/>
            </a:solidFill>
          </p:spPr>
        </p:sp>
        <p:sp>
          <p:nvSpPr>
            <p:cNvPr id="8" name="TextBox 8"/>
            <p:cNvSpPr txBox="1"/>
            <p:nvPr/>
          </p:nvSpPr>
          <p:spPr>
            <a:xfrm>
              <a:off x="0" y="-38100"/>
              <a:ext cx="2335319" cy="1220538"/>
            </a:xfrm>
            <a:prstGeom prst="rect">
              <a:avLst/>
            </a:prstGeom>
          </p:spPr>
          <p:txBody>
            <a:bodyPr lIns="50800" tIns="50800" rIns="50800" bIns="50800" rtlCol="0" anchor="ctr"/>
            <a:lstStyle/>
            <a:p>
              <a:pPr algn="ctr">
                <a:lnSpc>
                  <a:spcPts val="2940"/>
                </a:lnSpc>
              </a:pPr>
            </a:p>
          </p:txBody>
        </p:sp>
      </p:grpSp>
      <p:grpSp>
        <p:nvGrpSpPr>
          <p:cNvPr id="9" name="Group 9"/>
          <p:cNvGrpSpPr/>
          <p:nvPr/>
        </p:nvGrpSpPr>
        <p:grpSpPr>
          <a:xfrm rot="0">
            <a:off x="1028700" y="4085144"/>
            <a:ext cx="10607534" cy="4574325"/>
            <a:chOff x="0" y="0"/>
            <a:chExt cx="2793754" cy="1204761"/>
          </a:xfrm>
        </p:grpSpPr>
        <p:sp>
          <p:nvSpPr>
            <p:cNvPr id="10" name="Freeform 10"/>
            <p:cNvSpPr/>
            <p:nvPr/>
          </p:nvSpPr>
          <p:spPr>
            <a:xfrm>
              <a:off x="0" y="0"/>
              <a:ext cx="2793754" cy="1204761"/>
            </a:xfrm>
            <a:custGeom>
              <a:avLst/>
              <a:gdLst/>
              <a:ahLst/>
              <a:cxnLst/>
              <a:rect l="l" t="t" r="r" b="b"/>
              <a:pathLst>
                <a:path w="2793754" h="1204761">
                  <a:moveTo>
                    <a:pt x="0" y="0"/>
                  </a:moveTo>
                  <a:lnTo>
                    <a:pt x="2793754" y="0"/>
                  </a:lnTo>
                  <a:lnTo>
                    <a:pt x="2793754" y="1204761"/>
                  </a:lnTo>
                  <a:lnTo>
                    <a:pt x="0" y="1204761"/>
                  </a:lnTo>
                  <a:close/>
                </a:path>
              </a:pathLst>
            </a:custGeom>
            <a:solidFill>
              <a:srgbClr val="134548"/>
            </a:solidFill>
          </p:spPr>
        </p:sp>
        <p:sp>
          <p:nvSpPr>
            <p:cNvPr id="11" name="TextBox 11"/>
            <p:cNvSpPr txBox="1"/>
            <p:nvPr/>
          </p:nvSpPr>
          <p:spPr>
            <a:xfrm>
              <a:off x="0" y="-38100"/>
              <a:ext cx="2793754" cy="1242861"/>
            </a:xfrm>
            <a:prstGeom prst="rect">
              <a:avLst/>
            </a:prstGeom>
          </p:spPr>
          <p:txBody>
            <a:bodyPr lIns="50800" tIns="50800" rIns="50800" bIns="50800" rtlCol="0" anchor="ctr"/>
            <a:lstStyle/>
            <a:p>
              <a:pPr algn="ctr">
                <a:lnSpc>
                  <a:spcPts val="2940"/>
                </a:lnSpc>
              </a:pPr>
            </a:p>
          </p:txBody>
        </p:sp>
      </p:grpSp>
      <p:sp>
        <p:nvSpPr>
          <p:cNvPr id="12" name="TextBox 12"/>
          <p:cNvSpPr txBox="1"/>
          <p:nvPr/>
        </p:nvSpPr>
        <p:spPr>
          <a:xfrm>
            <a:off x="1370311" y="1277905"/>
            <a:ext cx="6853128" cy="760095"/>
          </a:xfrm>
          <a:prstGeom prst="rect">
            <a:avLst/>
          </a:prstGeom>
        </p:spPr>
        <p:txBody>
          <a:bodyPr lIns="0" tIns="0" rIns="0" bIns="0" rtlCol="0" anchor="t">
            <a:spAutoFit/>
          </a:bodyPr>
          <a:lstStyle/>
          <a:p>
            <a:pPr marL="0" lvl="0" indent="0" algn="l">
              <a:lnSpc>
                <a:spcPts val="6000"/>
              </a:lnSpc>
            </a:pPr>
            <a:r>
              <a:rPr lang="en-US" sz="4800">
                <a:solidFill>
                  <a:srgbClr val="000000"/>
                </a:solidFill>
                <a:latin typeface="Gladiola" panose="00000500000000000000"/>
                <a:ea typeface="Gladiola" panose="00000500000000000000"/>
                <a:cs typeface="Gladiola" panose="00000500000000000000"/>
                <a:sym typeface="Gladiola" panose="00000500000000000000"/>
              </a:rPr>
              <a:t>Ignorantia juris non excusat</a:t>
            </a:r>
            <a:endParaRPr lang="en-US" sz="4800">
              <a:solidFill>
                <a:srgbClr val="000000"/>
              </a:solidFill>
              <a:latin typeface="Gladiola" panose="00000500000000000000"/>
              <a:ea typeface="Gladiola" panose="00000500000000000000"/>
              <a:cs typeface="Gladiola" panose="00000500000000000000"/>
              <a:sym typeface="Gladiola" panose="00000500000000000000"/>
            </a:endParaRPr>
          </a:p>
        </p:txBody>
      </p:sp>
      <p:sp>
        <p:nvSpPr>
          <p:cNvPr id="13" name="Freeform 13"/>
          <p:cNvSpPr/>
          <p:nvPr/>
        </p:nvSpPr>
        <p:spPr>
          <a:xfrm>
            <a:off x="1987046" y="5600342"/>
            <a:ext cx="525934" cy="561677"/>
          </a:xfrm>
          <a:custGeom>
            <a:avLst/>
            <a:gdLst/>
            <a:ahLst/>
            <a:cxnLst/>
            <a:rect l="l" t="t" r="r" b="b"/>
            <a:pathLst>
              <a:path w="525934" h="561677">
                <a:moveTo>
                  <a:pt x="0" y="0"/>
                </a:moveTo>
                <a:lnTo>
                  <a:pt x="525934" y="0"/>
                </a:lnTo>
                <a:lnTo>
                  <a:pt x="525934" y="561677"/>
                </a:lnTo>
                <a:lnTo>
                  <a:pt x="0" y="56167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4" name="Freeform 14"/>
          <p:cNvSpPr/>
          <p:nvPr/>
        </p:nvSpPr>
        <p:spPr>
          <a:xfrm>
            <a:off x="2043093" y="4625186"/>
            <a:ext cx="413840" cy="567611"/>
          </a:xfrm>
          <a:custGeom>
            <a:avLst/>
            <a:gdLst/>
            <a:ahLst/>
            <a:cxnLst/>
            <a:rect l="l" t="t" r="r" b="b"/>
            <a:pathLst>
              <a:path w="413840" h="567611">
                <a:moveTo>
                  <a:pt x="0" y="0"/>
                </a:moveTo>
                <a:lnTo>
                  <a:pt x="413840" y="0"/>
                </a:lnTo>
                <a:lnTo>
                  <a:pt x="413840" y="567611"/>
                </a:lnTo>
                <a:lnTo>
                  <a:pt x="0" y="5676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5" name="Freeform 15"/>
          <p:cNvSpPr/>
          <p:nvPr/>
        </p:nvSpPr>
        <p:spPr>
          <a:xfrm>
            <a:off x="1914391" y="6660377"/>
            <a:ext cx="542542" cy="542542"/>
          </a:xfrm>
          <a:custGeom>
            <a:avLst/>
            <a:gdLst/>
            <a:ahLst/>
            <a:cxnLst/>
            <a:rect l="l" t="t" r="r" b="b"/>
            <a:pathLst>
              <a:path w="542542" h="542542">
                <a:moveTo>
                  <a:pt x="0" y="0"/>
                </a:moveTo>
                <a:lnTo>
                  <a:pt x="542542" y="0"/>
                </a:lnTo>
                <a:lnTo>
                  <a:pt x="542542" y="542542"/>
                </a:lnTo>
                <a:lnTo>
                  <a:pt x="0" y="54254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6" name="Freeform 16"/>
          <p:cNvSpPr/>
          <p:nvPr/>
        </p:nvSpPr>
        <p:spPr>
          <a:xfrm>
            <a:off x="1876684" y="7650594"/>
            <a:ext cx="815741" cy="814911"/>
          </a:xfrm>
          <a:custGeom>
            <a:avLst/>
            <a:gdLst/>
            <a:ahLst/>
            <a:cxnLst/>
            <a:rect l="l" t="t" r="r" b="b"/>
            <a:pathLst>
              <a:path w="815741" h="814911">
                <a:moveTo>
                  <a:pt x="0" y="0"/>
                </a:moveTo>
                <a:lnTo>
                  <a:pt x="815741" y="0"/>
                </a:lnTo>
                <a:lnTo>
                  <a:pt x="815741" y="814911"/>
                </a:lnTo>
                <a:lnTo>
                  <a:pt x="0" y="81491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7" name="TextBox 17"/>
          <p:cNvSpPr txBox="1"/>
          <p:nvPr/>
        </p:nvSpPr>
        <p:spPr>
          <a:xfrm>
            <a:off x="2982984" y="4702299"/>
            <a:ext cx="2937616" cy="455295"/>
          </a:xfrm>
          <a:prstGeom prst="rect">
            <a:avLst/>
          </a:prstGeom>
        </p:spPr>
        <p:txBody>
          <a:bodyPr lIns="0" tIns="0" rIns="0" bIns="0" rtlCol="0" anchor="t">
            <a:spAutoFit/>
          </a:bodyPr>
          <a:lstStyle/>
          <a:p>
            <a:pPr marL="0" lvl="0" indent="0" algn="just">
              <a:lnSpc>
                <a:spcPts val="3780"/>
              </a:lnSpc>
              <a:spcBef>
                <a:spcPct val="0"/>
              </a:spcBef>
            </a:pPr>
            <a:r>
              <a:rPr lang="en-US" sz="2700">
                <a:solidFill>
                  <a:srgbClr val="FFFFFF"/>
                </a:solidFill>
                <a:latin typeface="Montserrat" panose="00000500000000000000"/>
                <a:ea typeface="Montserrat" panose="00000500000000000000"/>
                <a:cs typeface="Montserrat" panose="00000500000000000000"/>
                <a:sym typeface="Montserrat" panose="00000500000000000000"/>
              </a:rPr>
              <a:t>0250-2-57-23</a:t>
            </a:r>
            <a:endParaRPr lang="en-US" sz="2700">
              <a:solidFill>
                <a:srgbClr val="FFFFFF"/>
              </a:solidFill>
              <a:latin typeface="Montserrat" panose="00000500000000000000"/>
              <a:ea typeface="Montserrat" panose="00000500000000000000"/>
              <a:cs typeface="Montserrat" panose="00000500000000000000"/>
              <a:sym typeface="Montserrat" panose="00000500000000000000"/>
            </a:endParaRPr>
          </a:p>
        </p:txBody>
      </p:sp>
      <p:sp>
        <p:nvSpPr>
          <p:cNvPr id="18" name="TextBox 18"/>
          <p:cNvSpPr txBox="1"/>
          <p:nvPr/>
        </p:nvSpPr>
        <p:spPr>
          <a:xfrm>
            <a:off x="2982984" y="5552717"/>
            <a:ext cx="5240455" cy="455295"/>
          </a:xfrm>
          <a:prstGeom prst="rect">
            <a:avLst/>
          </a:prstGeom>
        </p:spPr>
        <p:txBody>
          <a:bodyPr lIns="0" tIns="0" rIns="0" bIns="0" rtlCol="0" anchor="t">
            <a:spAutoFit/>
          </a:bodyPr>
          <a:lstStyle/>
          <a:p>
            <a:pPr marL="0" lvl="0" indent="0" algn="just">
              <a:lnSpc>
                <a:spcPts val="3780"/>
              </a:lnSpc>
              <a:spcBef>
                <a:spcPct val="0"/>
              </a:spcBef>
            </a:pPr>
            <a:r>
              <a:rPr lang="en-US" sz="2700">
                <a:solidFill>
                  <a:srgbClr val="FFFFFF"/>
                </a:solidFill>
                <a:latin typeface="Montserrat" panose="00000500000000000000"/>
                <a:ea typeface="Montserrat" panose="00000500000000000000"/>
                <a:cs typeface="Montserrat" panose="00000500000000000000"/>
                <a:sym typeface="Montserrat" panose="00000500000000000000"/>
              </a:rPr>
              <a:t>floreancristina@hotmail.com</a:t>
            </a:r>
            <a:endParaRPr lang="en-US" sz="2700">
              <a:solidFill>
                <a:srgbClr val="FFFFFF"/>
              </a:solidFill>
              <a:latin typeface="Montserrat" panose="00000500000000000000"/>
              <a:ea typeface="Montserrat" panose="00000500000000000000"/>
              <a:cs typeface="Montserrat" panose="00000500000000000000"/>
              <a:sym typeface="Montserrat" panose="00000500000000000000"/>
            </a:endParaRPr>
          </a:p>
        </p:txBody>
      </p:sp>
      <p:sp>
        <p:nvSpPr>
          <p:cNvPr id="19" name="TextBox 19"/>
          <p:cNvSpPr txBox="1"/>
          <p:nvPr/>
        </p:nvSpPr>
        <p:spPr>
          <a:xfrm>
            <a:off x="2982984" y="6724956"/>
            <a:ext cx="5087015" cy="455295"/>
          </a:xfrm>
          <a:prstGeom prst="rect">
            <a:avLst/>
          </a:prstGeom>
        </p:spPr>
        <p:txBody>
          <a:bodyPr lIns="0" tIns="0" rIns="0" bIns="0" rtlCol="0" anchor="t">
            <a:spAutoFit/>
          </a:bodyPr>
          <a:lstStyle/>
          <a:p>
            <a:pPr marL="0" lvl="0" indent="0" algn="just">
              <a:lnSpc>
                <a:spcPts val="3780"/>
              </a:lnSpc>
              <a:spcBef>
                <a:spcPct val="0"/>
              </a:spcBef>
            </a:pPr>
            <a:r>
              <a:rPr lang="en-US" sz="2700">
                <a:solidFill>
                  <a:srgbClr val="FFFFFF"/>
                </a:solidFill>
                <a:latin typeface="Montserrat" panose="00000500000000000000"/>
                <a:ea typeface="Montserrat" panose="00000500000000000000"/>
                <a:cs typeface="Montserrat" panose="00000500000000000000"/>
                <a:sym typeface="Montserrat" panose="00000500000000000000"/>
              </a:rPr>
              <a:t>www.floresti.educ.md</a:t>
            </a:r>
            <a:endParaRPr lang="en-US" sz="2700">
              <a:solidFill>
                <a:srgbClr val="FFFFFF"/>
              </a:solidFill>
              <a:latin typeface="Montserrat" panose="00000500000000000000"/>
              <a:ea typeface="Montserrat" panose="00000500000000000000"/>
              <a:cs typeface="Montserrat" panose="00000500000000000000"/>
              <a:sym typeface="Montserrat" panose="00000500000000000000"/>
            </a:endParaRPr>
          </a:p>
        </p:txBody>
      </p:sp>
      <p:sp>
        <p:nvSpPr>
          <p:cNvPr id="20" name="TextBox 20"/>
          <p:cNvSpPr txBox="1"/>
          <p:nvPr/>
        </p:nvSpPr>
        <p:spPr>
          <a:xfrm>
            <a:off x="2982984" y="7851357"/>
            <a:ext cx="7547866" cy="455295"/>
          </a:xfrm>
          <a:prstGeom prst="rect">
            <a:avLst/>
          </a:prstGeom>
        </p:spPr>
        <p:txBody>
          <a:bodyPr lIns="0" tIns="0" rIns="0" bIns="0" rtlCol="0" anchor="t">
            <a:spAutoFit/>
          </a:bodyPr>
          <a:lstStyle/>
          <a:p>
            <a:pPr marL="0" lvl="0" indent="0" algn="just">
              <a:lnSpc>
                <a:spcPts val="3780"/>
              </a:lnSpc>
              <a:spcBef>
                <a:spcPct val="0"/>
              </a:spcBef>
            </a:pPr>
            <a:r>
              <a:rPr lang="en-US" sz="2700">
                <a:solidFill>
                  <a:srgbClr val="FFFFFF"/>
                </a:solidFill>
                <a:latin typeface="Montserrat" panose="00000500000000000000"/>
                <a:ea typeface="Montserrat" panose="00000500000000000000"/>
                <a:cs typeface="Montserrat" panose="00000500000000000000"/>
                <a:sym typeface="Montserrat" panose="00000500000000000000"/>
              </a:rPr>
              <a:t>Consiliul Raional Florești, etajul 2, biroul 24</a:t>
            </a:r>
            <a:endParaRPr lang="en-US" sz="2700">
              <a:solidFill>
                <a:srgbClr val="FFFFFF"/>
              </a:solidFill>
              <a:latin typeface="Montserrat" panose="00000500000000000000"/>
              <a:ea typeface="Montserrat" panose="00000500000000000000"/>
              <a:cs typeface="Montserrat" panose="00000500000000000000"/>
              <a:sym typeface="Montserrat" panose="00000500000000000000"/>
            </a:endParaRPr>
          </a:p>
        </p:txBody>
      </p:sp>
      <p:sp>
        <p:nvSpPr>
          <p:cNvPr id="21" name="Freeform 21"/>
          <p:cNvSpPr/>
          <p:nvPr/>
        </p:nvSpPr>
        <p:spPr>
          <a:xfrm>
            <a:off x="13698668" y="5881181"/>
            <a:ext cx="1354266" cy="1476722"/>
          </a:xfrm>
          <a:custGeom>
            <a:avLst/>
            <a:gdLst/>
            <a:ahLst/>
            <a:cxnLst/>
            <a:rect l="l" t="t" r="r" b="b"/>
            <a:pathLst>
              <a:path w="1354266" h="1476722">
                <a:moveTo>
                  <a:pt x="0" y="0"/>
                </a:moveTo>
                <a:lnTo>
                  <a:pt x="1354266" y="0"/>
                </a:lnTo>
                <a:lnTo>
                  <a:pt x="1354266" y="1476722"/>
                </a:lnTo>
                <a:lnTo>
                  <a:pt x="0" y="1476722"/>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22" name="TextBox 22"/>
          <p:cNvSpPr txBox="1"/>
          <p:nvPr/>
        </p:nvSpPr>
        <p:spPr>
          <a:xfrm>
            <a:off x="7835915" y="2157397"/>
            <a:ext cx="9858261" cy="760095"/>
          </a:xfrm>
          <a:prstGeom prst="rect">
            <a:avLst/>
          </a:prstGeom>
        </p:spPr>
        <p:txBody>
          <a:bodyPr lIns="0" tIns="0" rIns="0" bIns="0" rtlCol="0" anchor="t">
            <a:spAutoFit/>
          </a:bodyPr>
          <a:lstStyle/>
          <a:p>
            <a:pPr marL="0" lvl="0" indent="0" algn="l">
              <a:lnSpc>
                <a:spcPts val="6000"/>
              </a:lnSpc>
            </a:pPr>
            <a:r>
              <a:rPr lang="en-US" sz="4800">
                <a:solidFill>
                  <a:srgbClr val="000000"/>
                </a:solidFill>
                <a:latin typeface="Gladiola" panose="00000500000000000000"/>
                <a:ea typeface="Gladiola" panose="00000500000000000000"/>
                <a:cs typeface="Gladiola" panose="00000500000000000000"/>
                <a:sym typeface="Gladiola" panose="00000500000000000000"/>
              </a:rPr>
              <a:t>Necunoașterea legii nu servește derept scuză</a:t>
            </a:r>
            <a:endParaRPr lang="en-US" sz="4800">
              <a:solidFill>
                <a:srgbClr val="000000"/>
              </a:solidFill>
              <a:latin typeface="Gladiola" panose="00000500000000000000"/>
              <a:ea typeface="Gladiola" panose="00000500000000000000"/>
              <a:cs typeface="Gladiola" panose="00000500000000000000"/>
              <a:sym typeface="Gladiola" panose="0000050000000000000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00" y="1028700"/>
            <a:ext cx="609601" cy="664722"/>
          </a:xfrm>
          <a:custGeom>
            <a:avLst/>
            <a:gdLst/>
            <a:ahLst/>
            <a:cxnLst/>
            <a:rect l="l" t="t" r="r" b="b"/>
            <a:pathLst>
              <a:path w="609601" h="664722">
                <a:moveTo>
                  <a:pt x="0" y="0"/>
                </a:moveTo>
                <a:lnTo>
                  <a:pt x="609601" y="0"/>
                </a:lnTo>
                <a:lnTo>
                  <a:pt x="609601" y="664722"/>
                </a:lnTo>
                <a:lnTo>
                  <a:pt x="0" y="664722"/>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grpSp>
        <p:nvGrpSpPr>
          <p:cNvPr id="3" name="Group 3"/>
          <p:cNvGrpSpPr/>
          <p:nvPr/>
        </p:nvGrpSpPr>
        <p:grpSpPr>
          <a:xfrm rot="0">
            <a:off x="10770383" y="0"/>
            <a:ext cx="5439739" cy="8854872"/>
            <a:chOff x="0" y="0"/>
            <a:chExt cx="1432688" cy="2332147"/>
          </a:xfrm>
        </p:grpSpPr>
        <p:sp>
          <p:nvSpPr>
            <p:cNvPr id="4" name="Freeform 4"/>
            <p:cNvSpPr/>
            <p:nvPr/>
          </p:nvSpPr>
          <p:spPr>
            <a:xfrm>
              <a:off x="0" y="0"/>
              <a:ext cx="1432689" cy="2332147"/>
            </a:xfrm>
            <a:custGeom>
              <a:avLst/>
              <a:gdLst/>
              <a:ahLst/>
              <a:cxnLst/>
              <a:rect l="l" t="t" r="r" b="b"/>
              <a:pathLst>
                <a:path w="1432689" h="2332147">
                  <a:moveTo>
                    <a:pt x="0" y="0"/>
                  </a:moveTo>
                  <a:lnTo>
                    <a:pt x="1432689" y="0"/>
                  </a:lnTo>
                  <a:lnTo>
                    <a:pt x="1432689" y="2332147"/>
                  </a:lnTo>
                  <a:lnTo>
                    <a:pt x="0" y="2332147"/>
                  </a:lnTo>
                  <a:close/>
                </a:path>
              </a:pathLst>
            </a:custGeom>
            <a:solidFill>
              <a:srgbClr val="134548"/>
            </a:solidFill>
          </p:spPr>
        </p:sp>
        <p:sp>
          <p:nvSpPr>
            <p:cNvPr id="5" name="TextBox 5"/>
            <p:cNvSpPr txBox="1"/>
            <p:nvPr/>
          </p:nvSpPr>
          <p:spPr>
            <a:xfrm>
              <a:off x="0" y="-38100"/>
              <a:ext cx="1432688" cy="2370247"/>
            </a:xfrm>
            <a:prstGeom prst="rect">
              <a:avLst/>
            </a:prstGeom>
          </p:spPr>
          <p:txBody>
            <a:bodyPr lIns="50800" tIns="50800" rIns="50800" bIns="50800" rtlCol="0" anchor="ctr"/>
            <a:lstStyle/>
            <a:p>
              <a:pPr algn="ctr">
                <a:lnSpc>
                  <a:spcPts val="2940"/>
                </a:lnSpc>
              </a:pPr>
            </a:p>
          </p:txBody>
        </p:sp>
      </p:grpSp>
      <p:sp>
        <p:nvSpPr>
          <p:cNvPr id="6" name="TextBox 6"/>
          <p:cNvSpPr txBox="1"/>
          <p:nvPr/>
        </p:nvSpPr>
        <p:spPr>
          <a:xfrm>
            <a:off x="2620284" y="927612"/>
            <a:ext cx="4645195" cy="1512570"/>
          </a:xfrm>
          <a:prstGeom prst="rect">
            <a:avLst/>
          </a:prstGeom>
        </p:spPr>
        <p:txBody>
          <a:bodyPr lIns="0" tIns="0" rIns="0" bIns="0" rtlCol="0" anchor="t">
            <a:spAutoFit/>
          </a:bodyPr>
          <a:lstStyle/>
          <a:p>
            <a:pPr marL="0" lvl="0" indent="0" algn="l">
              <a:lnSpc>
                <a:spcPts val="6000"/>
              </a:lnSpc>
            </a:pPr>
            <a:r>
              <a:rPr lang="en-US" sz="4800" b="1">
                <a:solidFill>
                  <a:srgbClr val="000000"/>
                </a:solidFill>
                <a:latin typeface="Montserrat Ultra-Bold" panose="00000900000000000000"/>
                <a:ea typeface="Montserrat Ultra-Bold" panose="00000900000000000000"/>
                <a:cs typeface="Montserrat Ultra-Bold" panose="00000900000000000000"/>
                <a:sym typeface="Montserrat Ultra-Bold" panose="00000900000000000000"/>
              </a:rPr>
              <a:t>DISPOZIȚII GENERALE</a:t>
            </a:r>
            <a:endParaRPr lang="en-US" sz="4800" b="1">
              <a:solidFill>
                <a:srgbClr val="000000"/>
              </a:solidFill>
              <a:latin typeface="Montserrat Ultra-Bold" panose="00000900000000000000"/>
              <a:ea typeface="Montserrat Ultra-Bold" panose="00000900000000000000"/>
              <a:cs typeface="Montserrat Ultra-Bold" panose="00000900000000000000"/>
              <a:sym typeface="Montserrat Ultra-Bold" panose="00000900000000000000"/>
            </a:endParaRPr>
          </a:p>
        </p:txBody>
      </p:sp>
      <p:sp>
        <p:nvSpPr>
          <p:cNvPr id="7" name="TextBox 7"/>
          <p:cNvSpPr txBox="1"/>
          <p:nvPr/>
        </p:nvSpPr>
        <p:spPr>
          <a:xfrm>
            <a:off x="3111220" y="2655509"/>
            <a:ext cx="5581285" cy="396240"/>
          </a:xfrm>
          <a:prstGeom prst="rect">
            <a:avLst/>
          </a:prstGeom>
        </p:spPr>
        <p:txBody>
          <a:bodyPr lIns="0" tIns="0" rIns="0" bIns="0" rtlCol="0" anchor="t">
            <a:spAutoFit/>
          </a:bodyPr>
          <a:lstStyle/>
          <a:p>
            <a:pPr marL="0" lvl="0" indent="0" algn="l">
              <a:lnSpc>
                <a:spcPts val="3360"/>
              </a:lnSpc>
              <a:spcBef>
                <a:spcPct val="0"/>
              </a:spcBef>
            </a:pPr>
            <a:r>
              <a:rPr lang="en-US" sz="2400" b="1">
                <a:solidFill>
                  <a:srgbClr val="000000"/>
                </a:solidFill>
                <a:latin typeface="Montserrat Bold" panose="00000800000000000000"/>
                <a:ea typeface="Montserrat Bold" panose="00000800000000000000"/>
                <a:cs typeface="Montserrat Bold" panose="00000800000000000000"/>
                <a:sym typeface="Montserrat Bold" panose="00000800000000000000"/>
              </a:rPr>
              <a:t>LEGEA 133/2016 </a:t>
            </a:r>
            <a:endParaRPr lang="en-US" sz="2400" b="1">
              <a:solidFill>
                <a:srgbClr val="000000"/>
              </a:solidFill>
              <a:latin typeface="Montserrat Bold" panose="00000800000000000000"/>
              <a:ea typeface="Montserrat Bold" panose="00000800000000000000"/>
              <a:cs typeface="Montserrat Bold" panose="00000800000000000000"/>
              <a:sym typeface="Montserrat Bold" panose="00000800000000000000"/>
            </a:endParaRPr>
          </a:p>
        </p:txBody>
      </p:sp>
      <p:sp>
        <p:nvSpPr>
          <p:cNvPr id="8" name="TextBox 8"/>
          <p:cNvSpPr txBox="1"/>
          <p:nvPr/>
        </p:nvSpPr>
        <p:spPr>
          <a:xfrm>
            <a:off x="894812" y="3261299"/>
            <a:ext cx="7263255" cy="2590801"/>
          </a:xfrm>
          <a:prstGeom prst="rect">
            <a:avLst/>
          </a:prstGeom>
        </p:spPr>
        <p:txBody>
          <a:bodyPr lIns="0" tIns="0" rIns="0" bIns="0" rtlCol="0" anchor="t">
            <a:spAutoFit/>
          </a:bodyPr>
          <a:lstStyle/>
          <a:p>
            <a:pPr marL="0" lvl="0" indent="0" algn="just">
              <a:lnSpc>
                <a:spcPts val="4200"/>
              </a:lnSpc>
              <a:spcBef>
                <a:spcPct val="0"/>
              </a:spcBef>
            </a:pPr>
            <a:r>
              <a:rPr lang="en-US" sz="3000">
                <a:solidFill>
                  <a:srgbClr val="5B5B5B"/>
                </a:solidFill>
                <a:latin typeface="Montserrat" panose="00000500000000000000"/>
                <a:ea typeface="Montserrat" panose="00000500000000000000"/>
                <a:cs typeface="Montserrat" panose="00000500000000000000"/>
                <a:sym typeface="Montserrat" panose="00000500000000000000"/>
              </a:rPr>
              <a:t> </a:t>
            </a:r>
            <a:r>
              <a:rPr lang="en-US" sz="3000" b="1">
                <a:solidFill>
                  <a:srgbClr val="134548"/>
                </a:solidFill>
                <a:latin typeface="Montserrat Bold" panose="00000800000000000000"/>
                <a:ea typeface="Montserrat Bold" panose="00000800000000000000"/>
                <a:cs typeface="Montserrat Bold" panose="00000800000000000000"/>
                <a:sym typeface="Montserrat Bold" panose="00000800000000000000"/>
              </a:rPr>
              <a:t>REGLEMENTEAZĂ</a:t>
            </a:r>
            <a:r>
              <a:rPr lang="en-US" sz="3000">
                <a:solidFill>
                  <a:srgbClr val="5B5B5B"/>
                </a:solidFill>
                <a:latin typeface="Montserrat" panose="00000500000000000000"/>
                <a:ea typeface="Montserrat" panose="00000500000000000000"/>
                <a:cs typeface="Montserrat" panose="00000500000000000000"/>
                <a:sym typeface="Montserrat" panose="00000500000000000000"/>
              </a:rPr>
              <a:t> </a:t>
            </a:r>
            <a:r>
              <a:rPr lang="en-US" sz="3000">
                <a:solidFill>
                  <a:srgbClr val="5B5B5B"/>
                </a:solidFill>
                <a:latin typeface="Montserrat" panose="00000500000000000000"/>
                <a:ea typeface="Montserrat" panose="00000500000000000000"/>
                <a:cs typeface="Montserrat" panose="00000500000000000000"/>
                <a:sym typeface="Montserrat" panose="00000500000000000000"/>
              </a:rPr>
              <a:t>obligația și modul de declarare a averii și a intereselor personale de către subiectul declarării și membrii familiei, concubinul/concubina acestuia;</a:t>
            </a:r>
            <a:endParaRPr lang="en-US" sz="3000">
              <a:solidFill>
                <a:srgbClr val="5B5B5B"/>
              </a:solidFill>
              <a:latin typeface="Montserrat" panose="00000500000000000000"/>
              <a:ea typeface="Montserrat" panose="00000500000000000000"/>
              <a:cs typeface="Montserrat" panose="00000500000000000000"/>
              <a:sym typeface="Montserrat" panose="00000500000000000000"/>
            </a:endParaRPr>
          </a:p>
        </p:txBody>
      </p:sp>
      <p:grpSp>
        <p:nvGrpSpPr>
          <p:cNvPr id="9" name="Group 9"/>
          <p:cNvGrpSpPr/>
          <p:nvPr/>
        </p:nvGrpSpPr>
        <p:grpSpPr>
          <a:xfrm rot="0">
            <a:off x="12620698" y="5828180"/>
            <a:ext cx="1061085" cy="1061085"/>
            <a:chOff x="0" y="0"/>
            <a:chExt cx="279463" cy="279463"/>
          </a:xfrm>
        </p:grpSpPr>
        <p:sp>
          <p:nvSpPr>
            <p:cNvPr id="10" name="Freeform 10"/>
            <p:cNvSpPr/>
            <p:nvPr/>
          </p:nvSpPr>
          <p:spPr>
            <a:xfrm>
              <a:off x="0" y="0"/>
              <a:ext cx="279463" cy="279463"/>
            </a:xfrm>
            <a:custGeom>
              <a:avLst/>
              <a:gdLst/>
              <a:ahLst/>
              <a:cxnLst/>
              <a:rect l="l" t="t" r="r" b="b"/>
              <a:pathLst>
                <a:path w="279463" h="279463">
                  <a:moveTo>
                    <a:pt x="0" y="0"/>
                  </a:moveTo>
                  <a:lnTo>
                    <a:pt x="279463" y="0"/>
                  </a:lnTo>
                  <a:lnTo>
                    <a:pt x="279463" y="279463"/>
                  </a:lnTo>
                  <a:lnTo>
                    <a:pt x="0" y="279463"/>
                  </a:lnTo>
                  <a:close/>
                </a:path>
              </a:pathLst>
            </a:custGeom>
            <a:solidFill>
              <a:srgbClr val="134548"/>
            </a:solidFill>
          </p:spPr>
        </p:sp>
        <p:sp>
          <p:nvSpPr>
            <p:cNvPr id="11" name="TextBox 11"/>
            <p:cNvSpPr txBox="1"/>
            <p:nvPr/>
          </p:nvSpPr>
          <p:spPr>
            <a:xfrm>
              <a:off x="0" y="-38100"/>
              <a:ext cx="279463" cy="317563"/>
            </a:xfrm>
            <a:prstGeom prst="rect">
              <a:avLst/>
            </a:prstGeom>
          </p:spPr>
          <p:txBody>
            <a:bodyPr lIns="50800" tIns="50800" rIns="50800" bIns="50800" rtlCol="0" anchor="ctr"/>
            <a:lstStyle/>
            <a:p>
              <a:pPr algn="ctr">
                <a:lnSpc>
                  <a:spcPts val="2940"/>
                </a:lnSpc>
              </a:pPr>
            </a:p>
          </p:txBody>
        </p:sp>
      </p:grpSp>
      <p:sp>
        <p:nvSpPr>
          <p:cNvPr id="12" name="Freeform 12"/>
          <p:cNvSpPr/>
          <p:nvPr/>
        </p:nvSpPr>
        <p:spPr>
          <a:xfrm>
            <a:off x="12093981" y="3759637"/>
            <a:ext cx="2114520" cy="1641750"/>
          </a:xfrm>
          <a:custGeom>
            <a:avLst/>
            <a:gdLst/>
            <a:ahLst/>
            <a:cxnLst/>
            <a:rect l="l" t="t" r="r" b="b"/>
            <a:pathLst>
              <a:path w="2114520" h="1641750">
                <a:moveTo>
                  <a:pt x="0" y="0"/>
                </a:moveTo>
                <a:lnTo>
                  <a:pt x="2114519" y="0"/>
                </a:lnTo>
                <a:lnTo>
                  <a:pt x="2114519" y="1641749"/>
                </a:lnTo>
                <a:lnTo>
                  <a:pt x="0" y="164174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3" name="TextBox 13"/>
          <p:cNvSpPr txBox="1"/>
          <p:nvPr/>
        </p:nvSpPr>
        <p:spPr>
          <a:xfrm>
            <a:off x="781772" y="6311097"/>
            <a:ext cx="7489335" cy="3638551"/>
          </a:xfrm>
          <a:prstGeom prst="rect">
            <a:avLst/>
          </a:prstGeom>
        </p:spPr>
        <p:txBody>
          <a:bodyPr lIns="0" tIns="0" rIns="0" bIns="0" rtlCol="0" anchor="t">
            <a:spAutoFit/>
          </a:bodyPr>
          <a:lstStyle/>
          <a:p>
            <a:pPr marL="0" lvl="0" indent="0" algn="just">
              <a:lnSpc>
                <a:spcPts val="4200"/>
              </a:lnSpc>
              <a:spcBef>
                <a:spcPct val="0"/>
              </a:spcBef>
            </a:pPr>
            <a:r>
              <a:rPr lang="en-US" sz="3000" b="1">
                <a:solidFill>
                  <a:srgbClr val="134548"/>
                </a:solidFill>
                <a:latin typeface="Montserrat Bold" panose="00000800000000000000"/>
                <a:ea typeface="Montserrat Bold" panose="00000800000000000000"/>
                <a:cs typeface="Montserrat Bold" panose="00000800000000000000"/>
                <a:sym typeface="Montserrat Bold" panose="00000800000000000000"/>
              </a:rPr>
              <a:t>ARE DREPT SCOP</a:t>
            </a:r>
            <a:r>
              <a:rPr lang="en-US" sz="3000">
                <a:solidFill>
                  <a:srgbClr val="5B5B5B"/>
                </a:solidFill>
                <a:latin typeface="Montserrat" panose="00000500000000000000"/>
                <a:ea typeface="Montserrat" panose="00000500000000000000"/>
                <a:cs typeface="Montserrat" panose="00000500000000000000"/>
                <a:sym typeface="Montserrat" panose="00000500000000000000"/>
              </a:rPr>
              <a:t> instituirea măsurilor de prevenire şi de combatere a îmbogăţirii nejustificate, a conflictelor de interese, a stărilor de incompatibilitate, precum și a încălcării regimului juridic al restricțiilor și limitărilor.</a:t>
            </a:r>
            <a:endParaRPr lang="en-US" sz="3000">
              <a:solidFill>
                <a:srgbClr val="5B5B5B"/>
              </a:solidFill>
              <a:latin typeface="Montserrat" panose="00000500000000000000"/>
              <a:ea typeface="Montserrat" panose="00000500000000000000"/>
              <a:cs typeface="Montserrat" panose="00000500000000000000"/>
              <a:sym typeface="Montserrat" panose="00000500000000000000"/>
            </a:endParaRPr>
          </a:p>
        </p:txBody>
      </p:sp>
      <p:grpSp>
        <p:nvGrpSpPr>
          <p:cNvPr id="14" name="Group 14"/>
          <p:cNvGrpSpPr/>
          <p:nvPr/>
        </p:nvGrpSpPr>
        <p:grpSpPr>
          <a:xfrm rot="0">
            <a:off x="10770383" y="9052702"/>
            <a:ext cx="5439739" cy="1234298"/>
            <a:chOff x="0" y="0"/>
            <a:chExt cx="1432688" cy="325082"/>
          </a:xfrm>
        </p:grpSpPr>
        <p:sp>
          <p:nvSpPr>
            <p:cNvPr id="15" name="Freeform 15"/>
            <p:cNvSpPr/>
            <p:nvPr/>
          </p:nvSpPr>
          <p:spPr>
            <a:xfrm>
              <a:off x="0" y="0"/>
              <a:ext cx="1432689" cy="325082"/>
            </a:xfrm>
            <a:custGeom>
              <a:avLst/>
              <a:gdLst/>
              <a:ahLst/>
              <a:cxnLst/>
              <a:rect l="l" t="t" r="r" b="b"/>
              <a:pathLst>
                <a:path w="1432689" h="325082">
                  <a:moveTo>
                    <a:pt x="0" y="0"/>
                  </a:moveTo>
                  <a:lnTo>
                    <a:pt x="1432689" y="0"/>
                  </a:lnTo>
                  <a:lnTo>
                    <a:pt x="1432689" y="325082"/>
                  </a:lnTo>
                  <a:lnTo>
                    <a:pt x="0" y="325082"/>
                  </a:lnTo>
                  <a:close/>
                </a:path>
              </a:pathLst>
            </a:custGeom>
            <a:solidFill>
              <a:srgbClr val="CC9355"/>
            </a:solidFill>
          </p:spPr>
        </p:sp>
        <p:sp>
          <p:nvSpPr>
            <p:cNvPr id="16" name="TextBox 16"/>
            <p:cNvSpPr txBox="1"/>
            <p:nvPr/>
          </p:nvSpPr>
          <p:spPr>
            <a:xfrm>
              <a:off x="0" y="-38100"/>
              <a:ext cx="1432688" cy="363182"/>
            </a:xfrm>
            <a:prstGeom prst="rect">
              <a:avLst/>
            </a:prstGeom>
          </p:spPr>
          <p:txBody>
            <a:bodyPr lIns="50800" tIns="50800" rIns="50800" bIns="50800" rtlCol="0" anchor="ctr"/>
            <a:lstStyle/>
            <a:p>
              <a:pPr algn="ctr">
                <a:lnSpc>
                  <a:spcPts val="2940"/>
                </a:lnSpc>
              </a:pPr>
            </a:p>
          </p:txBody>
        </p:sp>
      </p:grpSp>
      <p:grpSp>
        <p:nvGrpSpPr>
          <p:cNvPr id="17" name="Group 17"/>
          <p:cNvGrpSpPr/>
          <p:nvPr/>
        </p:nvGrpSpPr>
        <p:grpSpPr>
          <a:xfrm rot="0">
            <a:off x="8692506" y="5838551"/>
            <a:ext cx="2640366" cy="2101428"/>
            <a:chOff x="0" y="0"/>
            <a:chExt cx="695405" cy="553463"/>
          </a:xfrm>
        </p:grpSpPr>
        <p:sp>
          <p:nvSpPr>
            <p:cNvPr id="18" name="Freeform 18"/>
            <p:cNvSpPr/>
            <p:nvPr/>
          </p:nvSpPr>
          <p:spPr>
            <a:xfrm>
              <a:off x="0" y="0"/>
              <a:ext cx="695405" cy="553463"/>
            </a:xfrm>
            <a:custGeom>
              <a:avLst/>
              <a:gdLst/>
              <a:ahLst/>
              <a:cxnLst/>
              <a:rect l="l" t="t" r="r" b="b"/>
              <a:pathLst>
                <a:path w="695405" h="553463">
                  <a:moveTo>
                    <a:pt x="0" y="0"/>
                  </a:moveTo>
                  <a:lnTo>
                    <a:pt x="695405" y="0"/>
                  </a:lnTo>
                  <a:lnTo>
                    <a:pt x="695405" y="553463"/>
                  </a:lnTo>
                  <a:lnTo>
                    <a:pt x="0" y="553463"/>
                  </a:lnTo>
                  <a:close/>
                </a:path>
              </a:pathLst>
            </a:custGeom>
            <a:solidFill>
              <a:srgbClr val="CC9355"/>
            </a:solidFill>
          </p:spPr>
        </p:sp>
        <p:sp>
          <p:nvSpPr>
            <p:cNvPr id="19" name="TextBox 19"/>
            <p:cNvSpPr txBox="1"/>
            <p:nvPr/>
          </p:nvSpPr>
          <p:spPr>
            <a:xfrm>
              <a:off x="0" y="-38100"/>
              <a:ext cx="695405" cy="591563"/>
            </a:xfrm>
            <a:prstGeom prst="rect">
              <a:avLst/>
            </a:prstGeom>
          </p:spPr>
          <p:txBody>
            <a:bodyPr lIns="50800" tIns="50800" rIns="50800" bIns="50800" rtlCol="0" anchor="ctr"/>
            <a:lstStyle/>
            <a:p>
              <a:pPr algn="ctr">
                <a:lnSpc>
                  <a:spcPts val="2940"/>
                </a:lnSpc>
              </a:pPr>
            </a:p>
          </p:txBody>
        </p:sp>
      </p:grpSp>
      <p:grpSp>
        <p:nvGrpSpPr>
          <p:cNvPr id="20" name="Group 20"/>
          <p:cNvGrpSpPr/>
          <p:nvPr/>
        </p:nvGrpSpPr>
        <p:grpSpPr>
          <a:xfrm rot="0">
            <a:off x="14661534" y="1066287"/>
            <a:ext cx="2597766" cy="589548"/>
            <a:chOff x="0" y="0"/>
            <a:chExt cx="684185" cy="155272"/>
          </a:xfrm>
        </p:grpSpPr>
        <p:sp>
          <p:nvSpPr>
            <p:cNvPr id="21" name="Freeform 21"/>
            <p:cNvSpPr/>
            <p:nvPr/>
          </p:nvSpPr>
          <p:spPr>
            <a:xfrm>
              <a:off x="0" y="0"/>
              <a:ext cx="684185" cy="155272"/>
            </a:xfrm>
            <a:custGeom>
              <a:avLst/>
              <a:gdLst/>
              <a:ahLst/>
              <a:cxnLst/>
              <a:rect l="l" t="t" r="r" b="b"/>
              <a:pathLst>
                <a:path w="684185" h="155272">
                  <a:moveTo>
                    <a:pt x="0" y="0"/>
                  </a:moveTo>
                  <a:lnTo>
                    <a:pt x="684185" y="0"/>
                  </a:lnTo>
                  <a:lnTo>
                    <a:pt x="684185" y="155272"/>
                  </a:lnTo>
                  <a:lnTo>
                    <a:pt x="0" y="155272"/>
                  </a:lnTo>
                  <a:close/>
                </a:path>
              </a:pathLst>
            </a:custGeom>
            <a:solidFill>
              <a:srgbClr val="CC9355"/>
            </a:solidFill>
          </p:spPr>
        </p:sp>
        <p:sp>
          <p:nvSpPr>
            <p:cNvPr id="22" name="TextBox 22"/>
            <p:cNvSpPr txBox="1"/>
            <p:nvPr/>
          </p:nvSpPr>
          <p:spPr>
            <a:xfrm>
              <a:off x="0" y="-38100"/>
              <a:ext cx="684185" cy="193372"/>
            </a:xfrm>
            <a:prstGeom prst="rect">
              <a:avLst/>
            </a:prstGeom>
          </p:spPr>
          <p:txBody>
            <a:bodyPr lIns="50800" tIns="50800" rIns="50800" bIns="50800" rtlCol="0" anchor="ctr"/>
            <a:lstStyle/>
            <a:p>
              <a:pPr algn="ctr">
                <a:lnSpc>
                  <a:spcPts val="2940"/>
                </a:lnSpc>
              </a:p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227037">
            <a:off x="5700279" y="-742492"/>
            <a:ext cx="1412894" cy="10085634"/>
            <a:chOff x="0" y="0"/>
            <a:chExt cx="372120" cy="2656299"/>
          </a:xfrm>
        </p:grpSpPr>
        <p:sp>
          <p:nvSpPr>
            <p:cNvPr id="3" name="Freeform 3"/>
            <p:cNvSpPr/>
            <p:nvPr/>
          </p:nvSpPr>
          <p:spPr>
            <a:xfrm>
              <a:off x="0" y="0"/>
              <a:ext cx="372120" cy="2656299"/>
            </a:xfrm>
            <a:custGeom>
              <a:avLst/>
              <a:gdLst/>
              <a:ahLst/>
              <a:cxnLst/>
              <a:rect l="l" t="t" r="r" b="b"/>
              <a:pathLst>
                <a:path w="372120" h="2656299">
                  <a:moveTo>
                    <a:pt x="0" y="0"/>
                  </a:moveTo>
                  <a:lnTo>
                    <a:pt x="372120" y="0"/>
                  </a:lnTo>
                  <a:lnTo>
                    <a:pt x="372120" y="2656299"/>
                  </a:lnTo>
                  <a:lnTo>
                    <a:pt x="0" y="2656299"/>
                  </a:lnTo>
                  <a:close/>
                </a:path>
              </a:pathLst>
            </a:custGeom>
            <a:solidFill>
              <a:srgbClr val="CC9355"/>
            </a:solidFill>
          </p:spPr>
        </p:sp>
        <p:sp>
          <p:nvSpPr>
            <p:cNvPr id="4" name="TextBox 4"/>
            <p:cNvSpPr txBox="1"/>
            <p:nvPr/>
          </p:nvSpPr>
          <p:spPr>
            <a:xfrm>
              <a:off x="0" y="-38100"/>
              <a:ext cx="372120" cy="2694399"/>
            </a:xfrm>
            <a:prstGeom prst="rect">
              <a:avLst/>
            </a:prstGeom>
          </p:spPr>
          <p:txBody>
            <a:bodyPr lIns="50800" tIns="50800" rIns="50800" bIns="50800" rtlCol="0" anchor="ctr"/>
            <a:lstStyle/>
            <a:p>
              <a:pPr algn="ctr">
                <a:lnSpc>
                  <a:spcPts val="2940"/>
                </a:lnSpc>
              </a:pPr>
            </a:p>
          </p:txBody>
        </p:sp>
      </p:grpSp>
      <p:grpSp>
        <p:nvGrpSpPr>
          <p:cNvPr id="5" name="Group 5"/>
          <p:cNvGrpSpPr/>
          <p:nvPr/>
        </p:nvGrpSpPr>
        <p:grpSpPr>
          <a:xfrm rot="-227037">
            <a:off x="-1696292" y="-293250"/>
            <a:ext cx="8467569" cy="12700402"/>
            <a:chOff x="0" y="0"/>
            <a:chExt cx="2230142" cy="3344962"/>
          </a:xfrm>
        </p:grpSpPr>
        <p:sp>
          <p:nvSpPr>
            <p:cNvPr id="6" name="Freeform 6"/>
            <p:cNvSpPr/>
            <p:nvPr/>
          </p:nvSpPr>
          <p:spPr>
            <a:xfrm>
              <a:off x="0" y="0"/>
              <a:ext cx="2230142" cy="3344962"/>
            </a:xfrm>
            <a:custGeom>
              <a:avLst/>
              <a:gdLst/>
              <a:ahLst/>
              <a:cxnLst/>
              <a:rect l="l" t="t" r="r" b="b"/>
              <a:pathLst>
                <a:path w="2230142" h="3344962">
                  <a:moveTo>
                    <a:pt x="0" y="0"/>
                  </a:moveTo>
                  <a:lnTo>
                    <a:pt x="2230142" y="0"/>
                  </a:lnTo>
                  <a:lnTo>
                    <a:pt x="2230142" y="3344962"/>
                  </a:lnTo>
                  <a:lnTo>
                    <a:pt x="0" y="3344962"/>
                  </a:lnTo>
                  <a:close/>
                </a:path>
              </a:pathLst>
            </a:custGeom>
            <a:solidFill>
              <a:srgbClr val="134548"/>
            </a:solidFill>
          </p:spPr>
        </p:sp>
        <p:sp>
          <p:nvSpPr>
            <p:cNvPr id="7" name="TextBox 7"/>
            <p:cNvSpPr txBox="1"/>
            <p:nvPr/>
          </p:nvSpPr>
          <p:spPr>
            <a:xfrm>
              <a:off x="0" y="-38100"/>
              <a:ext cx="2230142" cy="3383062"/>
            </a:xfrm>
            <a:prstGeom prst="rect">
              <a:avLst/>
            </a:prstGeom>
          </p:spPr>
          <p:txBody>
            <a:bodyPr lIns="50800" tIns="50800" rIns="50800" bIns="50800" rtlCol="0" anchor="ctr"/>
            <a:lstStyle/>
            <a:p>
              <a:pPr algn="ctr">
                <a:lnSpc>
                  <a:spcPts val="2940"/>
                </a:lnSpc>
              </a:pPr>
            </a:p>
          </p:txBody>
        </p:sp>
      </p:grpSp>
      <p:sp>
        <p:nvSpPr>
          <p:cNvPr id="8" name="Freeform 8"/>
          <p:cNvSpPr/>
          <p:nvPr/>
        </p:nvSpPr>
        <p:spPr>
          <a:xfrm>
            <a:off x="201524" y="204824"/>
            <a:ext cx="609601" cy="664722"/>
          </a:xfrm>
          <a:custGeom>
            <a:avLst/>
            <a:gdLst/>
            <a:ahLst/>
            <a:cxnLst/>
            <a:rect l="l" t="t" r="r" b="b"/>
            <a:pathLst>
              <a:path w="609601" h="664722">
                <a:moveTo>
                  <a:pt x="0" y="0"/>
                </a:moveTo>
                <a:lnTo>
                  <a:pt x="609601" y="0"/>
                </a:lnTo>
                <a:lnTo>
                  <a:pt x="609601" y="664722"/>
                </a:lnTo>
                <a:lnTo>
                  <a:pt x="0" y="664722"/>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grpSp>
        <p:nvGrpSpPr>
          <p:cNvPr id="9" name="Group 9"/>
          <p:cNvGrpSpPr/>
          <p:nvPr/>
        </p:nvGrpSpPr>
        <p:grpSpPr>
          <a:xfrm rot="0">
            <a:off x="14661534" y="1066287"/>
            <a:ext cx="2597766" cy="589548"/>
            <a:chOff x="0" y="0"/>
            <a:chExt cx="684185" cy="155272"/>
          </a:xfrm>
        </p:grpSpPr>
        <p:sp>
          <p:nvSpPr>
            <p:cNvPr id="10" name="Freeform 10"/>
            <p:cNvSpPr/>
            <p:nvPr/>
          </p:nvSpPr>
          <p:spPr>
            <a:xfrm>
              <a:off x="0" y="0"/>
              <a:ext cx="684185" cy="155272"/>
            </a:xfrm>
            <a:custGeom>
              <a:avLst/>
              <a:gdLst/>
              <a:ahLst/>
              <a:cxnLst/>
              <a:rect l="l" t="t" r="r" b="b"/>
              <a:pathLst>
                <a:path w="684185" h="155272">
                  <a:moveTo>
                    <a:pt x="0" y="0"/>
                  </a:moveTo>
                  <a:lnTo>
                    <a:pt x="684185" y="0"/>
                  </a:lnTo>
                  <a:lnTo>
                    <a:pt x="684185" y="155272"/>
                  </a:lnTo>
                  <a:lnTo>
                    <a:pt x="0" y="155272"/>
                  </a:lnTo>
                  <a:close/>
                </a:path>
              </a:pathLst>
            </a:custGeom>
            <a:solidFill>
              <a:srgbClr val="CC9355"/>
            </a:solidFill>
          </p:spPr>
        </p:sp>
        <p:sp>
          <p:nvSpPr>
            <p:cNvPr id="11" name="TextBox 11"/>
            <p:cNvSpPr txBox="1"/>
            <p:nvPr/>
          </p:nvSpPr>
          <p:spPr>
            <a:xfrm>
              <a:off x="0" y="-38100"/>
              <a:ext cx="684185" cy="193372"/>
            </a:xfrm>
            <a:prstGeom prst="rect">
              <a:avLst/>
            </a:prstGeom>
          </p:spPr>
          <p:txBody>
            <a:bodyPr lIns="50800" tIns="50800" rIns="50800" bIns="50800" rtlCol="0" anchor="ctr"/>
            <a:lstStyle/>
            <a:p>
              <a:pPr algn="ctr">
                <a:lnSpc>
                  <a:spcPts val="2940"/>
                </a:lnSpc>
              </a:pPr>
            </a:p>
          </p:txBody>
        </p:sp>
      </p:grpSp>
      <p:grpSp>
        <p:nvGrpSpPr>
          <p:cNvPr id="12" name="Group 12"/>
          <p:cNvGrpSpPr/>
          <p:nvPr/>
        </p:nvGrpSpPr>
        <p:grpSpPr>
          <a:xfrm rot="0">
            <a:off x="6127255" y="1804763"/>
            <a:ext cx="5015882" cy="8315537"/>
            <a:chOff x="0" y="0"/>
            <a:chExt cx="650442" cy="1078330"/>
          </a:xfrm>
        </p:grpSpPr>
        <p:sp>
          <p:nvSpPr>
            <p:cNvPr id="13" name="Freeform 13"/>
            <p:cNvSpPr/>
            <p:nvPr/>
          </p:nvSpPr>
          <p:spPr>
            <a:xfrm>
              <a:off x="0" y="0"/>
              <a:ext cx="650442" cy="1078330"/>
            </a:xfrm>
            <a:custGeom>
              <a:avLst/>
              <a:gdLst/>
              <a:ahLst/>
              <a:cxnLst/>
              <a:rect l="l" t="t" r="r" b="b"/>
              <a:pathLst>
                <a:path w="650442" h="1078330">
                  <a:moveTo>
                    <a:pt x="0" y="0"/>
                  </a:moveTo>
                  <a:lnTo>
                    <a:pt x="650442" y="0"/>
                  </a:lnTo>
                  <a:lnTo>
                    <a:pt x="650442" y="1078330"/>
                  </a:lnTo>
                  <a:lnTo>
                    <a:pt x="0" y="1078330"/>
                  </a:lnTo>
                  <a:close/>
                </a:path>
              </a:pathLst>
            </a:custGeom>
            <a:solidFill>
              <a:srgbClr val="CC9355"/>
            </a:solidFill>
            <a:ln w="12700">
              <a:solidFill>
                <a:srgbClr val="000000"/>
              </a:solidFill>
            </a:ln>
          </p:spPr>
        </p:sp>
      </p:grpSp>
      <p:sp>
        <p:nvSpPr>
          <p:cNvPr id="14" name="Freeform 14"/>
          <p:cNvSpPr/>
          <p:nvPr/>
        </p:nvSpPr>
        <p:spPr>
          <a:xfrm>
            <a:off x="14512597" y="5249893"/>
            <a:ext cx="702273" cy="712638"/>
          </a:xfrm>
          <a:custGeom>
            <a:avLst/>
            <a:gdLst/>
            <a:ahLst/>
            <a:cxnLst/>
            <a:rect l="l" t="t" r="r" b="b"/>
            <a:pathLst>
              <a:path w="702273" h="712638">
                <a:moveTo>
                  <a:pt x="0" y="0"/>
                </a:moveTo>
                <a:lnTo>
                  <a:pt x="702272" y="0"/>
                </a:lnTo>
                <a:lnTo>
                  <a:pt x="702272" y="712638"/>
                </a:lnTo>
                <a:lnTo>
                  <a:pt x="0" y="71263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15" name="Group 15"/>
          <p:cNvGrpSpPr/>
          <p:nvPr/>
        </p:nvGrpSpPr>
        <p:grpSpPr>
          <a:xfrm rot="0">
            <a:off x="811125" y="1982879"/>
            <a:ext cx="3843522" cy="5656752"/>
            <a:chOff x="0" y="0"/>
            <a:chExt cx="595462" cy="876379"/>
          </a:xfrm>
        </p:grpSpPr>
        <p:sp>
          <p:nvSpPr>
            <p:cNvPr id="16" name="Freeform 16"/>
            <p:cNvSpPr/>
            <p:nvPr/>
          </p:nvSpPr>
          <p:spPr>
            <a:xfrm>
              <a:off x="0" y="0"/>
              <a:ext cx="595462" cy="876379"/>
            </a:xfrm>
            <a:custGeom>
              <a:avLst/>
              <a:gdLst/>
              <a:ahLst/>
              <a:cxnLst/>
              <a:rect l="l" t="t" r="r" b="b"/>
              <a:pathLst>
                <a:path w="595462" h="876379">
                  <a:moveTo>
                    <a:pt x="0" y="0"/>
                  </a:moveTo>
                  <a:lnTo>
                    <a:pt x="595462" y="0"/>
                  </a:lnTo>
                  <a:lnTo>
                    <a:pt x="595462" y="876379"/>
                  </a:lnTo>
                  <a:lnTo>
                    <a:pt x="0" y="876379"/>
                  </a:lnTo>
                  <a:close/>
                </a:path>
              </a:pathLst>
            </a:custGeom>
            <a:solidFill>
              <a:srgbClr val="000000">
                <a:alpha val="0"/>
              </a:srgbClr>
            </a:solidFill>
            <a:ln w="12700" cap="sq">
              <a:solidFill>
                <a:srgbClr val="000000"/>
              </a:solidFill>
              <a:prstDash val="solid"/>
              <a:miter/>
            </a:ln>
          </p:spPr>
        </p:sp>
      </p:grpSp>
      <p:grpSp>
        <p:nvGrpSpPr>
          <p:cNvPr id="17" name="Group 17"/>
          <p:cNvGrpSpPr/>
          <p:nvPr/>
        </p:nvGrpSpPr>
        <p:grpSpPr>
          <a:xfrm rot="0">
            <a:off x="12659752" y="2876431"/>
            <a:ext cx="4003564" cy="6381869"/>
            <a:chOff x="0" y="0"/>
            <a:chExt cx="1054437" cy="1680821"/>
          </a:xfrm>
        </p:grpSpPr>
        <p:sp>
          <p:nvSpPr>
            <p:cNvPr id="18" name="Freeform 18"/>
            <p:cNvSpPr/>
            <p:nvPr/>
          </p:nvSpPr>
          <p:spPr>
            <a:xfrm>
              <a:off x="0" y="0"/>
              <a:ext cx="1054437" cy="1680821"/>
            </a:xfrm>
            <a:custGeom>
              <a:avLst/>
              <a:gdLst/>
              <a:ahLst/>
              <a:cxnLst/>
              <a:rect l="l" t="t" r="r" b="b"/>
              <a:pathLst>
                <a:path w="1054437" h="1680821">
                  <a:moveTo>
                    <a:pt x="98622" y="0"/>
                  </a:moveTo>
                  <a:lnTo>
                    <a:pt x="955815" y="0"/>
                  </a:lnTo>
                  <a:cubicBezTo>
                    <a:pt x="981971" y="0"/>
                    <a:pt x="1007056" y="10390"/>
                    <a:pt x="1025551" y="28886"/>
                  </a:cubicBezTo>
                  <a:cubicBezTo>
                    <a:pt x="1044046" y="47381"/>
                    <a:pt x="1054437" y="72466"/>
                    <a:pt x="1054437" y="98622"/>
                  </a:cubicBezTo>
                  <a:lnTo>
                    <a:pt x="1054437" y="1582200"/>
                  </a:lnTo>
                  <a:cubicBezTo>
                    <a:pt x="1054437" y="1636667"/>
                    <a:pt x="1010282" y="1680821"/>
                    <a:pt x="955815" y="1680821"/>
                  </a:cubicBezTo>
                  <a:lnTo>
                    <a:pt x="98622" y="1680821"/>
                  </a:lnTo>
                  <a:cubicBezTo>
                    <a:pt x="72466" y="1680821"/>
                    <a:pt x="47381" y="1670431"/>
                    <a:pt x="28886" y="1651936"/>
                  </a:cubicBezTo>
                  <a:cubicBezTo>
                    <a:pt x="10390" y="1633441"/>
                    <a:pt x="0" y="1608356"/>
                    <a:pt x="0" y="1582200"/>
                  </a:cubicBezTo>
                  <a:lnTo>
                    <a:pt x="0" y="98622"/>
                  </a:lnTo>
                  <a:cubicBezTo>
                    <a:pt x="0" y="44154"/>
                    <a:pt x="44154" y="0"/>
                    <a:pt x="98622" y="0"/>
                  </a:cubicBezTo>
                  <a:close/>
                </a:path>
              </a:pathLst>
            </a:custGeom>
            <a:solidFill>
              <a:srgbClr val="134548"/>
            </a:solidFill>
          </p:spPr>
        </p:sp>
        <p:sp>
          <p:nvSpPr>
            <p:cNvPr id="19" name="TextBox 19"/>
            <p:cNvSpPr txBox="1"/>
            <p:nvPr/>
          </p:nvSpPr>
          <p:spPr>
            <a:xfrm>
              <a:off x="0" y="-47625"/>
              <a:ext cx="1054437" cy="1728446"/>
            </a:xfrm>
            <a:prstGeom prst="rect">
              <a:avLst/>
            </a:prstGeom>
          </p:spPr>
          <p:txBody>
            <a:bodyPr lIns="50800" tIns="50800" rIns="50800" bIns="50800" rtlCol="0" anchor="ctr"/>
            <a:lstStyle/>
            <a:p>
              <a:pPr algn="ctr">
                <a:lnSpc>
                  <a:spcPts val="3920"/>
                </a:lnSpc>
              </a:pPr>
              <a:r>
                <a:rPr lang="en-US" sz="2800">
                  <a:solidFill>
                    <a:srgbClr val="000000"/>
                  </a:solidFill>
                  <a:latin typeface="Montserrat" panose="00000500000000000000"/>
                  <a:ea typeface="Montserrat" panose="00000500000000000000"/>
                  <a:cs typeface="Montserrat" panose="00000500000000000000"/>
                  <a:sym typeface="Montserrat" panose="00000500000000000000"/>
                </a:rPr>
                <a:t> </a:t>
              </a:r>
              <a:r>
                <a:rPr lang="en-US" sz="2800" b="1">
                  <a:solidFill>
                    <a:srgbClr val="FFFFFF"/>
                  </a:solidFill>
                  <a:latin typeface="Montserrat Bold" panose="00000800000000000000"/>
                  <a:ea typeface="Montserrat Bold" panose="00000800000000000000"/>
                  <a:cs typeface="Montserrat Bold" panose="00000800000000000000"/>
                  <a:sym typeface="Montserrat Bold" panose="00000800000000000000"/>
                </a:rPr>
                <a:t>CONFLICT DE INTERESE</a:t>
              </a:r>
              <a:r>
                <a:rPr lang="en-US" sz="2800" b="1">
                  <a:solidFill>
                    <a:srgbClr val="FFFFFF"/>
                  </a:solidFill>
                  <a:latin typeface="Montserrat Bold" panose="00000800000000000000"/>
                  <a:ea typeface="Montserrat Bold" panose="00000800000000000000"/>
                  <a:cs typeface="Montserrat Bold" panose="00000800000000000000"/>
                  <a:sym typeface="Montserrat Bold" panose="00000800000000000000"/>
                </a:rPr>
                <a:t> </a:t>
              </a:r>
              <a:r>
                <a:rPr lang="en-US" sz="2800">
                  <a:solidFill>
                    <a:srgbClr val="FFFFFF"/>
                  </a:solidFill>
                  <a:latin typeface="Montserrat" panose="00000500000000000000"/>
                  <a:ea typeface="Montserrat" panose="00000500000000000000"/>
                  <a:cs typeface="Montserrat" panose="00000500000000000000"/>
                  <a:sym typeface="Montserrat" panose="00000500000000000000"/>
                </a:rPr>
                <a:t> – situaţia în care subiectul declarării are un interes personal ce influențează, sau ar putea influența exercitarea imparţială şi obiectivă a obligaţiilor şi responsabilităţilor ce îi revin potrivit legii;</a:t>
              </a:r>
              <a:endParaRPr lang="en-US" sz="2800">
                <a:solidFill>
                  <a:srgbClr val="FFFFFF"/>
                </a:solidFill>
                <a:latin typeface="Montserrat" panose="00000500000000000000"/>
                <a:ea typeface="Montserrat" panose="00000500000000000000"/>
                <a:cs typeface="Montserrat" panose="00000500000000000000"/>
                <a:sym typeface="Montserrat" panose="00000500000000000000"/>
              </a:endParaRPr>
            </a:p>
          </p:txBody>
        </p:sp>
      </p:grpSp>
      <p:grpSp>
        <p:nvGrpSpPr>
          <p:cNvPr id="20" name="Group 20"/>
          <p:cNvGrpSpPr/>
          <p:nvPr/>
        </p:nvGrpSpPr>
        <p:grpSpPr>
          <a:xfrm rot="0">
            <a:off x="978599" y="0"/>
            <a:ext cx="4870636" cy="5606212"/>
            <a:chOff x="0" y="0"/>
            <a:chExt cx="1282801" cy="1476533"/>
          </a:xfrm>
        </p:grpSpPr>
        <p:sp>
          <p:nvSpPr>
            <p:cNvPr id="21" name="Freeform 21"/>
            <p:cNvSpPr/>
            <p:nvPr/>
          </p:nvSpPr>
          <p:spPr>
            <a:xfrm>
              <a:off x="0" y="0"/>
              <a:ext cx="1282801" cy="1476533"/>
            </a:xfrm>
            <a:custGeom>
              <a:avLst/>
              <a:gdLst/>
              <a:ahLst/>
              <a:cxnLst/>
              <a:rect l="l" t="t" r="r" b="b"/>
              <a:pathLst>
                <a:path w="1282801" h="1476533">
                  <a:moveTo>
                    <a:pt x="81065" y="0"/>
                  </a:moveTo>
                  <a:lnTo>
                    <a:pt x="1201736" y="0"/>
                  </a:lnTo>
                  <a:cubicBezTo>
                    <a:pt x="1223236" y="0"/>
                    <a:pt x="1243855" y="8541"/>
                    <a:pt x="1259058" y="23743"/>
                  </a:cubicBezTo>
                  <a:cubicBezTo>
                    <a:pt x="1274260" y="38946"/>
                    <a:pt x="1282801" y="59565"/>
                    <a:pt x="1282801" y="81065"/>
                  </a:cubicBezTo>
                  <a:lnTo>
                    <a:pt x="1282801" y="1395468"/>
                  </a:lnTo>
                  <a:cubicBezTo>
                    <a:pt x="1282801" y="1440239"/>
                    <a:pt x="1246507" y="1476533"/>
                    <a:pt x="1201736" y="1476533"/>
                  </a:cubicBezTo>
                  <a:lnTo>
                    <a:pt x="81065" y="1476533"/>
                  </a:lnTo>
                  <a:cubicBezTo>
                    <a:pt x="59565" y="1476533"/>
                    <a:pt x="38946" y="1467992"/>
                    <a:pt x="23743" y="1452790"/>
                  </a:cubicBezTo>
                  <a:cubicBezTo>
                    <a:pt x="8541" y="1437587"/>
                    <a:pt x="0" y="1416968"/>
                    <a:pt x="0" y="1395468"/>
                  </a:cubicBezTo>
                  <a:lnTo>
                    <a:pt x="0" y="81065"/>
                  </a:lnTo>
                  <a:cubicBezTo>
                    <a:pt x="0" y="59565"/>
                    <a:pt x="8541" y="38946"/>
                    <a:pt x="23743" y="23743"/>
                  </a:cubicBezTo>
                  <a:cubicBezTo>
                    <a:pt x="38946" y="8541"/>
                    <a:pt x="59565" y="0"/>
                    <a:pt x="81065" y="0"/>
                  </a:cubicBezTo>
                  <a:close/>
                </a:path>
              </a:pathLst>
            </a:custGeom>
            <a:solidFill>
              <a:srgbClr val="FFFFFF"/>
            </a:solidFill>
          </p:spPr>
        </p:sp>
        <p:sp>
          <p:nvSpPr>
            <p:cNvPr id="22" name="TextBox 22"/>
            <p:cNvSpPr txBox="1"/>
            <p:nvPr/>
          </p:nvSpPr>
          <p:spPr>
            <a:xfrm>
              <a:off x="0" y="-38100"/>
              <a:ext cx="1282801" cy="1514633"/>
            </a:xfrm>
            <a:prstGeom prst="rect">
              <a:avLst/>
            </a:prstGeom>
          </p:spPr>
          <p:txBody>
            <a:bodyPr lIns="50800" tIns="50800" rIns="50800" bIns="50800" rtlCol="0" anchor="ctr"/>
            <a:lstStyle/>
            <a:p>
              <a:pPr algn="ctr">
                <a:lnSpc>
                  <a:spcPts val="2940"/>
                </a:lnSpc>
              </a:pPr>
            </a:p>
          </p:txBody>
        </p:sp>
      </p:grpSp>
      <p:sp>
        <p:nvSpPr>
          <p:cNvPr id="23" name="TextBox 23"/>
          <p:cNvSpPr txBox="1"/>
          <p:nvPr/>
        </p:nvSpPr>
        <p:spPr>
          <a:xfrm>
            <a:off x="8635196" y="425706"/>
            <a:ext cx="5975768" cy="1875155"/>
          </a:xfrm>
          <a:prstGeom prst="rect">
            <a:avLst/>
          </a:prstGeom>
        </p:spPr>
        <p:txBody>
          <a:bodyPr lIns="0" tIns="0" rIns="0" bIns="0" rtlCol="0" anchor="t">
            <a:spAutoFit/>
          </a:bodyPr>
          <a:lstStyle/>
          <a:p>
            <a:pPr marL="0" lvl="0" indent="0" algn="ctr">
              <a:lnSpc>
                <a:spcPts val="4875"/>
              </a:lnSpc>
            </a:pPr>
            <a:r>
              <a:rPr lang="en-US" sz="3900" b="1">
                <a:solidFill>
                  <a:srgbClr val="134548"/>
                </a:solidFill>
                <a:latin typeface="Montserrat Ultra-Bold" panose="00000900000000000000"/>
                <a:ea typeface="Montserrat Ultra-Bold" panose="00000900000000000000"/>
                <a:cs typeface="Montserrat Ultra-Bold" panose="00000900000000000000"/>
                <a:sym typeface="Montserrat Ultra-Bold" panose="00000900000000000000"/>
              </a:rPr>
              <a:t>LEGEA DEFINEȘTE URMĂTOARELE NOȚIUNI</a:t>
            </a:r>
            <a:endParaRPr lang="en-US" sz="3900" b="1">
              <a:solidFill>
                <a:srgbClr val="134548"/>
              </a:solidFill>
              <a:latin typeface="Montserrat Ultra-Bold" panose="00000900000000000000"/>
              <a:ea typeface="Montserrat Ultra-Bold" panose="00000900000000000000"/>
              <a:cs typeface="Montserrat Ultra-Bold" panose="00000900000000000000"/>
              <a:sym typeface="Montserrat Ultra-Bold" panose="00000900000000000000"/>
            </a:endParaRPr>
          </a:p>
        </p:txBody>
      </p:sp>
      <p:sp>
        <p:nvSpPr>
          <p:cNvPr id="24" name="TextBox 24"/>
          <p:cNvSpPr txBox="1"/>
          <p:nvPr/>
        </p:nvSpPr>
        <p:spPr>
          <a:xfrm>
            <a:off x="1028700" y="299250"/>
            <a:ext cx="4775618" cy="4844250"/>
          </a:xfrm>
          <a:prstGeom prst="rect">
            <a:avLst/>
          </a:prstGeom>
        </p:spPr>
        <p:txBody>
          <a:bodyPr lIns="0" tIns="0" rIns="0" bIns="0" rtlCol="0" anchor="t">
            <a:spAutoFit/>
          </a:bodyPr>
          <a:lstStyle/>
          <a:p>
            <a:pPr algn="l">
              <a:lnSpc>
                <a:spcPts val="3895"/>
              </a:lnSpc>
              <a:spcBef>
                <a:spcPct val="0"/>
              </a:spcBef>
            </a:pPr>
            <a:r>
              <a:rPr lang="en-US" sz="2780" b="1">
                <a:solidFill>
                  <a:srgbClr val="134548"/>
                </a:solidFill>
                <a:latin typeface="Montserrat Bold" panose="00000800000000000000"/>
                <a:ea typeface="Montserrat Bold" panose="00000800000000000000"/>
                <a:cs typeface="Montserrat Bold" panose="00000800000000000000"/>
                <a:sym typeface="Montserrat Bold" panose="00000800000000000000"/>
              </a:rPr>
              <a:t>AVERE</a:t>
            </a:r>
            <a:r>
              <a:rPr lang="en-US" sz="2780">
                <a:solidFill>
                  <a:srgbClr val="134548"/>
                </a:solidFill>
                <a:latin typeface="Montserrat" panose="00000500000000000000"/>
                <a:ea typeface="Montserrat" panose="00000500000000000000"/>
                <a:cs typeface="Montserrat" panose="00000500000000000000"/>
                <a:sym typeface="Montserrat" panose="00000500000000000000"/>
              </a:rPr>
              <a:t> </a:t>
            </a:r>
            <a:r>
              <a:rPr lang="en-US" sz="2780">
                <a:solidFill>
                  <a:srgbClr val="000000"/>
                </a:solidFill>
                <a:latin typeface="Montserrat" panose="00000500000000000000"/>
                <a:ea typeface="Montserrat" panose="00000500000000000000"/>
                <a:cs typeface="Montserrat" panose="00000500000000000000"/>
                <a:sym typeface="Montserrat" panose="00000500000000000000"/>
              </a:rPr>
              <a:t>–</a:t>
            </a:r>
            <a:r>
              <a:rPr lang="en-US" sz="2780">
                <a:solidFill>
                  <a:srgbClr val="134548"/>
                </a:solidFill>
                <a:latin typeface="Montserrat" panose="00000500000000000000"/>
                <a:ea typeface="Montserrat" panose="00000500000000000000"/>
                <a:cs typeface="Montserrat" panose="00000500000000000000"/>
                <a:sym typeface="Montserrat" panose="00000500000000000000"/>
              </a:rPr>
              <a:t> totalitatea bunurilor </a:t>
            </a:r>
            <a:r>
              <a:rPr lang="en-US" sz="2780" b="1">
                <a:solidFill>
                  <a:srgbClr val="134548"/>
                </a:solidFill>
                <a:latin typeface="Montserrat Bold" panose="00000800000000000000"/>
                <a:ea typeface="Montserrat Bold" panose="00000800000000000000"/>
                <a:cs typeface="Montserrat Bold" panose="00000800000000000000"/>
                <a:sym typeface="Montserrat Bold" panose="00000800000000000000"/>
              </a:rPr>
              <a:t>subiectului</a:t>
            </a:r>
            <a:r>
              <a:rPr lang="en-US" sz="2780">
                <a:solidFill>
                  <a:srgbClr val="134548"/>
                </a:solidFill>
                <a:latin typeface="Montserrat" panose="00000500000000000000"/>
                <a:ea typeface="Montserrat" panose="00000500000000000000"/>
                <a:cs typeface="Montserrat" panose="00000500000000000000"/>
                <a:sym typeface="Montserrat" panose="00000500000000000000"/>
              </a:rPr>
              <a:t> declarării  a </a:t>
            </a:r>
            <a:r>
              <a:rPr lang="en-US" sz="2780" b="1">
                <a:solidFill>
                  <a:srgbClr val="134548"/>
                </a:solidFill>
                <a:latin typeface="Montserrat Bold" panose="00000800000000000000"/>
                <a:ea typeface="Montserrat Bold" panose="00000800000000000000"/>
                <a:cs typeface="Montserrat Bold" panose="00000800000000000000"/>
                <a:sym typeface="Montserrat Bold" panose="00000800000000000000"/>
              </a:rPr>
              <a:t>membrilor</a:t>
            </a:r>
            <a:r>
              <a:rPr lang="en-US" sz="2780">
                <a:solidFill>
                  <a:srgbClr val="134548"/>
                </a:solidFill>
                <a:latin typeface="Montserrat" panose="00000500000000000000"/>
                <a:ea typeface="Montserrat" panose="00000500000000000000"/>
                <a:cs typeface="Montserrat" panose="00000500000000000000"/>
                <a:sym typeface="Montserrat" panose="00000500000000000000"/>
              </a:rPr>
              <a:t> familiei ori a </a:t>
            </a:r>
            <a:r>
              <a:rPr lang="en-US" sz="2780" b="1">
                <a:solidFill>
                  <a:srgbClr val="134548"/>
                </a:solidFill>
                <a:latin typeface="Montserrat Bold" panose="00000800000000000000"/>
                <a:ea typeface="Montserrat Bold" panose="00000800000000000000"/>
                <a:cs typeface="Montserrat Bold" panose="00000800000000000000"/>
                <a:sym typeface="Montserrat Bold" panose="00000800000000000000"/>
              </a:rPr>
              <a:t>concubinului/concubinei</a:t>
            </a:r>
            <a:r>
              <a:rPr lang="en-US" sz="2780">
                <a:solidFill>
                  <a:srgbClr val="134548"/>
                </a:solidFill>
                <a:latin typeface="Montserrat" panose="00000500000000000000"/>
                <a:ea typeface="Montserrat" panose="00000500000000000000"/>
                <a:cs typeface="Montserrat" panose="00000500000000000000"/>
                <a:sym typeface="Montserrat" panose="00000500000000000000"/>
              </a:rPr>
              <a:t>,  precum şi totalitatea drepturilor şi obligaţiilor patrimoniale dobîndite de subiectul declarării în țară sau în străinătate;</a:t>
            </a:r>
            <a:endParaRPr lang="en-US" sz="2780">
              <a:solidFill>
                <a:srgbClr val="134548"/>
              </a:solidFill>
              <a:latin typeface="Montserrat" panose="00000500000000000000"/>
              <a:ea typeface="Montserrat" panose="00000500000000000000"/>
              <a:cs typeface="Montserrat" panose="00000500000000000000"/>
              <a:sym typeface="Montserrat" panose="00000500000000000000"/>
            </a:endParaRPr>
          </a:p>
        </p:txBody>
      </p:sp>
      <p:sp>
        <p:nvSpPr>
          <p:cNvPr id="25" name="TextBox 25"/>
          <p:cNvSpPr txBox="1"/>
          <p:nvPr/>
        </p:nvSpPr>
        <p:spPr>
          <a:xfrm>
            <a:off x="6200113" y="2244030"/>
            <a:ext cx="4870167" cy="7599045"/>
          </a:xfrm>
          <a:prstGeom prst="rect">
            <a:avLst/>
          </a:prstGeom>
        </p:spPr>
        <p:txBody>
          <a:bodyPr lIns="0" tIns="0" rIns="0" bIns="0" rtlCol="0" anchor="t">
            <a:spAutoFit/>
          </a:bodyPr>
          <a:lstStyle/>
          <a:p>
            <a:pPr algn="ctr">
              <a:lnSpc>
                <a:spcPts val="3780"/>
              </a:lnSpc>
              <a:spcBef>
                <a:spcPct val="0"/>
              </a:spcBef>
            </a:pPr>
            <a:r>
              <a:rPr lang="en-US" sz="2700">
                <a:solidFill>
                  <a:srgbClr val="000000"/>
                </a:solidFill>
                <a:latin typeface="Montserrat" panose="00000500000000000000"/>
                <a:ea typeface="Montserrat" panose="00000500000000000000"/>
                <a:cs typeface="Montserrat" panose="00000500000000000000"/>
                <a:sym typeface="Montserrat" panose="00000500000000000000"/>
              </a:rPr>
              <a:t> </a:t>
            </a:r>
            <a:r>
              <a:rPr lang="en-US" sz="2700" b="1">
                <a:solidFill>
                  <a:srgbClr val="FFFFFF"/>
                </a:solidFill>
                <a:latin typeface="Montserrat Bold" panose="00000800000000000000"/>
                <a:ea typeface="Montserrat Bold" panose="00000800000000000000"/>
                <a:cs typeface="Montserrat Bold" panose="00000800000000000000"/>
                <a:sym typeface="Montserrat Bold" panose="00000800000000000000"/>
              </a:rPr>
              <a:t>CONCUBIN/CONCUBINĂ </a:t>
            </a:r>
            <a:r>
              <a:rPr lang="en-US" sz="2700">
                <a:solidFill>
                  <a:srgbClr val="FFFFFF"/>
                </a:solidFill>
                <a:latin typeface="Montserrat" panose="00000500000000000000"/>
                <a:ea typeface="Montserrat" panose="00000500000000000000"/>
                <a:cs typeface="Montserrat" panose="00000500000000000000"/>
                <a:sym typeface="Montserrat" panose="00000500000000000000"/>
              </a:rPr>
              <a:t> – partenerul/partenera împreună cu care subiectul declarării a conviețuit și a deținut, a folosit sau a dispus în comun de unul sau mai multe bunuri în </a:t>
            </a:r>
            <a:r>
              <a:rPr lang="en-US" sz="2700" b="1" i="1">
                <a:solidFill>
                  <a:srgbClr val="FFFFFF"/>
                </a:solidFill>
                <a:latin typeface="Montserrat Bold Italics" panose="00000800000000000000"/>
                <a:ea typeface="Montserrat Bold Italics" panose="00000800000000000000"/>
                <a:cs typeface="Montserrat Bold Italics" panose="00000800000000000000"/>
                <a:sym typeface="Montserrat Bold Italics" panose="00000800000000000000"/>
              </a:rPr>
              <a:t>anul fiscal precedent</a:t>
            </a:r>
            <a:r>
              <a:rPr lang="en-US" sz="2700">
                <a:solidFill>
                  <a:srgbClr val="FFFFFF"/>
                </a:solidFill>
                <a:latin typeface="Montserrat" panose="00000500000000000000"/>
                <a:ea typeface="Montserrat" panose="00000500000000000000"/>
                <a:cs typeface="Montserrat" panose="00000500000000000000"/>
                <a:sym typeface="Montserrat" panose="00000500000000000000"/>
              </a:rPr>
              <a:t>, fără încheierea căsătoriei. </a:t>
            </a:r>
            <a:r>
              <a:rPr lang="en-US" sz="2700" b="1" i="1">
                <a:solidFill>
                  <a:srgbClr val="FFFFFF"/>
                </a:solidFill>
                <a:latin typeface="Montserrat Bold Italics" panose="00000800000000000000"/>
                <a:ea typeface="Montserrat Bold Italics" panose="00000800000000000000"/>
                <a:cs typeface="Montserrat Bold Italics" panose="00000800000000000000"/>
                <a:sym typeface="Montserrat Bold Italics" panose="00000800000000000000"/>
              </a:rPr>
              <a:t>Se prezumă</a:t>
            </a:r>
            <a:r>
              <a:rPr lang="en-US" sz="2700">
                <a:solidFill>
                  <a:srgbClr val="FFFFFF"/>
                </a:solidFill>
                <a:latin typeface="Montserrat" panose="00000500000000000000"/>
                <a:ea typeface="Montserrat" panose="00000500000000000000"/>
                <a:cs typeface="Montserrat" panose="00000500000000000000"/>
                <a:sym typeface="Montserrat" panose="00000500000000000000"/>
              </a:rPr>
              <a:t> că au calitatea de concubin/concubină </a:t>
            </a:r>
            <a:r>
              <a:rPr lang="en-US" sz="2700" b="1" i="1">
                <a:solidFill>
                  <a:srgbClr val="FFFFFF"/>
                </a:solidFill>
                <a:latin typeface="Montserrat Bold Italics" panose="00000800000000000000"/>
                <a:ea typeface="Montserrat Bold Italics" panose="00000800000000000000"/>
                <a:cs typeface="Montserrat Bold Italics" panose="00000800000000000000"/>
                <a:sym typeface="Montserrat Bold Italics" panose="00000800000000000000"/>
              </a:rPr>
              <a:t>persoanele care</a:t>
            </a:r>
            <a:r>
              <a:rPr lang="en-US" sz="2700">
                <a:solidFill>
                  <a:srgbClr val="FFFFFF"/>
                </a:solidFill>
                <a:latin typeface="Montserrat" panose="00000500000000000000"/>
                <a:ea typeface="Montserrat" panose="00000500000000000000"/>
                <a:cs typeface="Montserrat" panose="00000500000000000000"/>
                <a:sym typeface="Montserrat" panose="00000500000000000000"/>
              </a:rPr>
              <a:t>, pe parcursul anului fiscal precedent, </a:t>
            </a:r>
            <a:r>
              <a:rPr lang="en-US" sz="2700" b="1" i="1">
                <a:solidFill>
                  <a:srgbClr val="FFFFFF"/>
                </a:solidFill>
                <a:latin typeface="Montserrat Bold Italics" panose="00000800000000000000"/>
                <a:ea typeface="Montserrat Bold Italics" panose="00000800000000000000"/>
                <a:cs typeface="Montserrat Bold Italics" panose="00000800000000000000"/>
                <a:sym typeface="Montserrat Bold Italics" panose="00000800000000000000"/>
              </a:rPr>
              <a:t>au locuit împreună cel puțin 183 de zile;</a:t>
            </a:r>
            <a:endParaRPr lang="en-US" sz="2700" b="1" i="1">
              <a:solidFill>
                <a:srgbClr val="FFFFFF"/>
              </a:solidFill>
              <a:latin typeface="Montserrat Bold Italics" panose="00000800000000000000"/>
              <a:ea typeface="Montserrat Bold Italics" panose="00000800000000000000"/>
              <a:cs typeface="Montserrat Bold Italics" panose="00000800000000000000"/>
              <a:sym typeface="Montserrat Bold Italics" panose="00000800000000000000"/>
            </a:endParaRPr>
          </a:p>
        </p:txBody>
      </p:sp>
      <p:grpSp>
        <p:nvGrpSpPr>
          <p:cNvPr id="26" name="Group 26"/>
          <p:cNvGrpSpPr/>
          <p:nvPr/>
        </p:nvGrpSpPr>
        <p:grpSpPr>
          <a:xfrm rot="0">
            <a:off x="691159" y="6816420"/>
            <a:ext cx="5113160" cy="2951863"/>
            <a:chOff x="0" y="0"/>
            <a:chExt cx="1346676" cy="777445"/>
          </a:xfrm>
        </p:grpSpPr>
        <p:sp>
          <p:nvSpPr>
            <p:cNvPr id="27" name="Freeform 27"/>
            <p:cNvSpPr/>
            <p:nvPr/>
          </p:nvSpPr>
          <p:spPr>
            <a:xfrm>
              <a:off x="0" y="0"/>
              <a:ext cx="1346676" cy="777445"/>
            </a:xfrm>
            <a:custGeom>
              <a:avLst/>
              <a:gdLst/>
              <a:ahLst/>
              <a:cxnLst/>
              <a:rect l="l" t="t" r="r" b="b"/>
              <a:pathLst>
                <a:path w="1346676" h="777445">
                  <a:moveTo>
                    <a:pt x="77220" y="0"/>
                  </a:moveTo>
                  <a:lnTo>
                    <a:pt x="1269456" y="0"/>
                  </a:lnTo>
                  <a:cubicBezTo>
                    <a:pt x="1289936" y="0"/>
                    <a:pt x="1309577" y="8136"/>
                    <a:pt x="1324059" y="22617"/>
                  </a:cubicBezTo>
                  <a:cubicBezTo>
                    <a:pt x="1338540" y="37099"/>
                    <a:pt x="1346676" y="56740"/>
                    <a:pt x="1346676" y="77220"/>
                  </a:cubicBezTo>
                  <a:lnTo>
                    <a:pt x="1346676" y="700225"/>
                  </a:lnTo>
                  <a:cubicBezTo>
                    <a:pt x="1346676" y="742873"/>
                    <a:pt x="1312103" y="777445"/>
                    <a:pt x="1269456" y="777445"/>
                  </a:cubicBezTo>
                  <a:lnTo>
                    <a:pt x="77220" y="777445"/>
                  </a:lnTo>
                  <a:cubicBezTo>
                    <a:pt x="34573" y="777445"/>
                    <a:pt x="0" y="742873"/>
                    <a:pt x="0" y="700225"/>
                  </a:cubicBezTo>
                  <a:lnTo>
                    <a:pt x="0" y="77220"/>
                  </a:lnTo>
                  <a:cubicBezTo>
                    <a:pt x="0" y="56740"/>
                    <a:pt x="8136" y="37099"/>
                    <a:pt x="22617" y="22617"/>
                  </a:cubicBezTo>
                  <a:cubicBezTo>
                    <a:pt x="37099" y="8136"/>
                    <a:pt x="56740" y="0"/>
                    <a:pt x="77220" y="0"/>
                  </a:cubicBezTo>
                  <a:close/>
                </a:path>
              </a:pathLst>
            </a:custGeom>
            <a:solidFill>
              <a:srgbClr val="FFFFFF"/>
            </a:solidFill>
          </p:spPr>
        </p:sp>
        <p:sp>
          <p:nvSpPr>
            <p:cNvPr id="28" name="TextBox 28"/>
            <p:cNvSpPr txBox="1"/>
            <p:nvPr/>
          </p:nvSpPr>
          <p:spPr>
            <a:xfrm>
              <a:off x="0" y="-38100"/>
              <a:ext cx="1346676" cy="815545"/>
            </a:xfrm>
            <a:prstGeom prst="rect">
              <a:avLst/>
            </a:prstGeom>
          </p:spPr>
          <p:txBody>
            <a:bodyPr lIns="50800" tIns="50800" rIns="50800" bIns="50800" rtlCol="0" anchor="ctr"/>
            <a:lstStyle/>
            <a:p>
              <a:pPr algn="ctr">
                <a:lnSpc>
                  <a:spcPts val="2940"/>
                </a:lnSpc>
              </a:pPr>
            </a:p>
          </p:txBody>
        </p:sp>
      </p:grpSp>
      <p:sp>
        <p:nvSpPr>
          <p:cNvPr id="29" name="TextBox 29"/>
          <p:cNvSpPr txBox="1"/>
          <p:nvPr/>
        </p:nvSpPr>
        <p:spPr>
          <a:xfrm>
            <a:off x="978599" y="7069152"/>
            <a:ext cx="4378369" cy="2432685"/>
          </a:xfrm>
          <a:prstGeom prst="rect">
            <a:avLst/>
          </a:prstGeom>
        </p:spPr>
        <p:txBody>
          <a:bodyPr lIns="0" tIns="0" rIns="0" bIns="0" rtlCol="0" anchor="t">
            <a:spAutoFit/>
          </a:bodyPr>
          <a:lstStyle/>
          <a:p>
            <a:pPr algn="ctr">
              <a:lnSpc>
                <a:spcPts val="2710"/>
              </a:lnSpc>
              <a:spcBef>
                <a:spcPct val="0"/>
              </a:spcBef>
            </a:pPr>
            <a:r>
              <a:rPr lang="en-US" sz="1935" b="1">
                <a:solidFill>
                  <a:srgbClr val="134548"/>
                </a:solidFill>
                <a:latin typeface="Montserrat Bold" panose="00000800000000000000"/>
                <a:ea typeface="Montserrat Bold" panose="00000800000000000000"/>
                <a:cs typeface="Montserrat Bold" panose="00000800000000000000"/>
                <a:sym typeface="Montserrat Bold" panose="00000800000000000000"/>
              </a:rPr>
              <a:t> VENIT  – orice beneficiu financiar, indiferent de sursa de provenienţă, obţinut de subiectul declarării şi de membrii familiei, de concubinul/concubina acestuia atît în ţară, c</a:t>
            </a:r>
            <a:r>
              <a:rPr lang="ro-RO" altLang="en-US" sz="1935" b="1">
                <a:solidFill>
                  <a:srgbClr val="134548"/>
                </a:solidFill>
                <a:latin typeface="Montserrat Bold" panose="00000800000000000000"/>
                <a:ea typeface="Montserrat Bold" panose="00000800000000000000"/>
                <a:cs typeface="Montserrat Bold" panose="00000800000000000000"/>
                <a:sym typeface="Montserrat Bold" panose="00000800000000000000"/>
              </a:rPr>
              <a:t>â</a:t>
            </a:r>
            <a:r>
              <a:rPr lang="en-US" sz="1935" b="1">
                <a:solidFill>
                  <a:srgbClr val="134548"/>
                </a:solidFill>
                <a:latin typeface="Montserrat Bold" panose="00000800000000000000"/>
                <a:ea typeface="Montserrat Bold" panose="00000800000000000000"/>
                <a:cs typeface="Montserrat Bold" panose="00000800000000000000"/>
                <a:sym typeface="Montserrat Bold" panose="00000800000000000000"/>
              </a:rPr>
              <a:t>t şi în străinătate.</a:t>
            </a:r>
            <a:endParaRPr lang="en-US" sz="1935" b="1">
              <a:solidFill>
                <a:srgbClr val="134548"/>
              </a:solidFill>
              <a:latin typeface="Montserrat Bold" panose="00000800000000000000"/>
              <a:ea typeface="Montserrat Bold" panose="00000800000000000000"/>
              <a:cs typeface="Montserrat Bold" panose="00000800000000000000"/>
              <a:sym typeface="Montserrat Bold" panose="0000080000000000000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227037">
            <a:off x="5700279" y="-742492"/>
            <a:ext cx="1412894" cy="10085634"/>
            <a:chOff x="0" y="0"/>
            <a:chExt cx="372120" cy="2656299"/>
          </a:xfrm>
        </p:grpSpPr>
        <p:sp>
          <p:nvSpPr>
            <p:cNvPr id="3" name="Freeform 3"/>
            <p:cNvSpPr/>
            <p:nvPr/>
          </p:nvSpPr>
          <p:spPr>
            <a:xfrm>
              <a:off x="0" y="0"/>
              <a:ext cx="372120" cy="2656299"/>
            </a:xfrm>
            <a:custGeom>
              <a:avLst/>
              <a:gdLst/>
              <a:ahLst/>
              <a:cxnLst/>
              <a:rect l="l" t="t" r="r" b="b"/>
              <a:pathLst>
                <a:path w="372120" h="2656299">
                  <a:moveTo>
                    <a:pt x="0" y="0"/>
                  </a:moveTo>
                  <a:lnTo>
                    <a:pt x="372120" y="0"/>
                  </a:lnTo>
                  <a:lnTo>
                    <a:pt x="372120" y="2656299"/>
                  </a:lnTo>
                  <a:lnTo>
                    <a:pt x="0" y="2656299"/>
                  </a:lnTo>
                  <a:close/>
                </a:path>
              </a:pathLst>
            </a:custGeom>
            <a:solidFill>
              <a:srgbClr val="CC9355"/>
            </a:solidFill>
          </p:spPr>
        </p:sp>
        <p:sp>
          <p:nvSpPr>
            <p:cNvPr id="4" name="TextBox 4"/>
            <p:cNvSpPr txBox="1"/>
            <p:nvPr/>
          </p:nvSpPr>
          <p:spPr>
            <a:xfrm>
              <a:off x="0" y="-38100"/>
              <a:ext cx="372120" cy="2694399"/>
            </a:xfrm>
            <a:prstGeom prst="rect">
              <a:avLst/>
            </a:prstGeom>
          </p:spPr>
          <p:txBody>
            <a:bodyPr lIns="50800" tIns="50800" rIns="50800" bIns="50800" rtlCol="0" anchor="ctr"/>
            <a:lstStyle/>
            <a:p>
              <a:pPr algn="ctr">
                <a:lnSpc>
                  <a:spcPts val="2940"/>
                </a:lnSpc>
              </a:pPr>
            </a:p>
          </p:txBody>
        </p:sp>
      </p:grpSp>
      <p:grpSp>
        <p:nvGrpSpPr>
          <p:cNvPr id="5" name="Group 5"/>
          <p:cNvGrpSpPr/>
          <p:nvPr/>
        </p:nvGrpSpPr>
        <p:grpSpPr>
          <a:xfrm rot="-227037">
            <a:off x="-1696292" y="-293250"/>
            <a:ext cx="8467569" cy="12700402"/>
            <a:chOff x="0" y="0"/>
            <a:chExt cx="2230142" cy="3344962"/>
          </a:xfrm>
        </p:grpSpPr>
        <p:sp>
          <p:nvSpPr>
            <p:cNvPr id="6" name="Freeform 6"/>
            <p:cNvSpPr/>
            <p:nvPr/>
          </p:nvSpPr>
          <p:spPr>
            <a:xfrm>
              <a:off x="0" y="0"/>
              <a:ext cx="2230142" cy="3344962"/>
            </a:xfrm>
            <a:custGeom>
              <a:avLst/>
              <a:gdLst/>
              <a:ahLst/>
              <a:cxnLst/>
              <a:rect l="l" t="t" r="r" b="b"/>
              <a:pathLst>
                <a:path w="2230142" h="3344962">
                  <a:moveTo>
                    <a:pt x="0" y="0"/>
                  </a:moveTo>
                  <a:lnTo>
                    <a:pt x="2230142" y="0"/>
                  </a:lnTo>
                  <a:lnTo>
                    <a:pt x="2230142" y="3344962"/>
                  </a:lnTo>
                  <a:lnTo>
                    <a:pt x="0" y="3344962"/>
                  </a:lnTo>
                  <a:close/>
                </a:path>
              </a:pathLst>
            </a:custGeom>
            <a:solidFill>
              <a:srgbClr val="134548"/>
            </a:solidFill>
          </p:spPr>
        </p:sp>
        <p:sp>
          <p:nvSpPr>
            <p:cNvPr id="7" name="TextBox 7"/>
            <p:cNvSpPr txBox="1"/>
            <p:nvPr/>
          </p:nvSpPr>
          <p:spPr>
            <a:xfrm>
              <a:off x="0" y="-38100"/>
              <a:ext cx="2230142" cy="3383062"/>
            </a:xfrm>
            <a:prstGeom prst="rect">
              <a:avLst/>
            </a:prstGeom>
          </p:spPr>
          <p:txBody>
            <a:bodyPr lIns="50800" tIns="50800" rIns="50800" bIns="50800" rtlCol="0" anchor="ctr"/>
            <a:lstStyle/>
            <a:p>
              <a:pPr algn="ctr">
                <a:lnSpc>
                  <a:spcPts val="2940"/>
                </a:lnSpc>
              </a:pPr>
            </a:p>
          </p:txBody>
        </p:sp>
      </p:grpSp>
      <p:sp>
        <p:nvSpPr>
          <p:cNvPr id="8" name="Freeform 8"/>
          <p:cNvSpPr/>
          <p:nvPr/>
        </p:nvSpPr>
        <p:spPr>
          <a:xfrm>
            <a:off x="811125" y="444756"/>
            <a:ext cx="609601" cy="664722"/>
          </a:xfrm>
          <a:custGeom>
            <a:avLst/>
            <a:gdLst/>
            <a:ahLst/>
            <a:cxnLst/>
            <a:rect l="l" t="t" r="r" b="b"/>
            <a:pathLst>
              <a:path w="609601" h="664722">
                <a:moveTo>
                  <a:pt x="0" y="0"/>
                </a:moveTo>
                <a:lnTo>
                  <a:pt x="609600" y="0"/>
                </a:lnTo>
                <a:lnTo>
                  <a:pt x="609600" y="664722"/>
                </a:lnTo>
                <a:lnTo>
                  <a:pt x="0" y="664722"/>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grpSp>
        <p:nvGrpSpPr>
          <p:cNvPr id="9" name="Group 9"/>
          <p:cNvGrpSpPr/>
          <p:nvPr/>
        </p:nvGrpSpPr>
        <p:grpSpPr>
          <a:xfrm rot="0">
            <a:off x="14661534" y="1066287"/>
            <a:ext cx="2597766" cy="589548"/>
            <a:chOff x="0" y="0"/>
            <a:chExt cx="684185" cy="155272"/>
          </a:xfrm>
        </p:grpSpPr>
        <p:sp>
          <p:nvSpPr>
            <p:cNvPr id="10" name="Freeform 10"/>
            <p:cNvSpPr/>
            <p:nvPr/>
          </p:nvSpPr>
          <p:spPr>
            <a:xfrm>
              <a:off x="0" y="0"/>
              <a:ext cx="684185" cy="155272"/>
            </a:xfrm>
            <a:custGeom>
              <a:avLst/>
              <a:gdLst/>
              <a:ahLst/>
              <a:cxnLst/>
              <a:rect l="l" t="t" r="r" b="b"/>
              <a:pathLst>
                <a:path w="684185" h="155272">
                  <a:moveTo>
                    <a:pt x="0" y="0"/>
                  </a:moveTo>
                  <a:lnTo>
                    <a:pt x="684185" y="0"/>
                  </a:lnTo>
                  <a:lnTo>
                    <a:pt x="684185" y="155272"/>
                  </a:lnTo>
                  <a:lnTo>
                    <a:pt x="0" y="155272"/>
                  </a:lnTo>
                  <a:close/>
                </a:path>
              </a:pathLst>
            </a:custGeom>
            <a:solidFill>
              <a:srgbClr val="CC9355"/>
            </a:solidFill>
          </p:spPr>
        </p:sp>
        <p:sp>
          <p:nvSpPr>
            <p:cNvPr id="11" name="TextBox 11"/>
            <p:cNvSpPr txBox="1"/>
            <p:nvPr/>
          </p:nvSpPr>
          <p:spPr>
            <a:xfrm>
              <a:off x="0" y="-38100"/>
              <a:ext cx="684185" cy="193372"/>
            </a:xfrm>
            <a:prstGeom prst="rect">
              <a:avLst/>
            </a:prstGeom>
          </p:spPr>
          <p:txBody>
            <a:bodyPr lIns="50800" tIns="50800" rIns="50800" bIns="50800" rtlCol="0" anchor="ctr"/>
            <a:lstStyle/>
            <a:p>
              <a:pPr algn="ctr">
                <a:lnSpc>
                  <a:spcPts val="2940"/>
                </a:lnSpc>
              </a:pPr>
            </a:p>
          </p:txBody>
        </p:sp>
      </p:grpSp>
      <p:grpSp>
        <p:nvGrpSpPr>
          <p:cNvPr id="12" name="Group 12"/>
          <p:cNvGrpSpPr/>
          <p:nvPr/>
        </p:nvGrpSpPr>
        <p:grpSpPr>
          <a:xfrm rot="0">
            <a:off x="5369021" y="1804763"/>
            <a:ext cx="5015882" cy="8315537"/>
            <a:chOff x="0" y="0"/>
            <a:chExt cx="650442" cy="1078330"/>
          </a:xfrm>
        </p:grpSpPr>
        <p:sp>
          <p:nvSpPr>
            <p:cNvPr id="13" name="Freeform 13"/>
            <p:cNvSpPr/>
            <p:nvPr/>
          </p:nvSpPr>
          <p:spPr>
            <a:xfrm>
              <a:off x="0" y="0"/>
              <a:ext cx="650442" cy="1078330"/>
            </a:xfrm>
            <a:custGeom>
              <a:avLst/>
              <a:gdLst/>
              <a:ahLst/>
              <a:cxnLst/>
              <a:rect l="l" t="t" r="r" b="b"/>
              <a:pathLst>
                <a:path w="650442" h="1078330">
                  <a:moveTo>
                    <a:pt x="0" y="0"/>
                  </a:moveTo>
                  <a:lnTo>
                    <a:pt x="650442" y="0"/>
                  </a:lnTo>
                  <a:lnTo>
                    <a:pt x="650442" y="1078330"/>
                  </a:lnTo>
                  <a:lnTo>
                    <a:pt x="0" y="1078330"/>
                  </a:lnTo>
                  <a:close/>
                </a:path>
              </a:pathLst>
            </a:custGeom>
            <a:solidFill>
              <a:srgbClr val="CC9355"/>
            </a:solidFill>
            <a:ln w="12700">
              <a:solidFill>
                <a:srgbClr val="000000"/>
              </a:solidFill>
            </a:ln>
          </p:spPr>
        </p:sp>
      </p:grpSp>
      <p:sp>
        <p:nvSpPr>
          <p:cNvPr id="14" name="Freeform 14"/>
          <p:cNvSpPr/>
          <p:nvPr/>
        </p:nvSpPr>
        <p:spPr>
          <a:xfrm>
            <a:off x="14512597" y="5249893"/>
            <a:ext cx="702273" cy="712638"/>
          </a:xfrm>
          <a:custGeom>
            <a:avLst/>
            <a:gdLst/>
            <a:ahLst/>
            <a:cxnLst/>
            <a:rect l="l" t="t" r="r" b="b"/>
            <a:pathLst>
              <a:path w="702273" h="712638">
                <a:moveTo>
                  <a:pt x="0" y="0"/>
                </a:moveTo>
                <a:lnTo>
                  <a:pt x="702272" y="0"/>
                </a:lnTo>
                <a:lnTo>
                  <a:pt x="702272" y="712638"/>
                </a:lnTo>
                <a:lnTo>
                  <a:pt x="0" y="71263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15" name="Group 15"/>
          <p:cNvGrpSpPr/>
          <p:nvPr/>
        </p:nvGrpSpPr>
        <p:grpSpPr>
          <a:xfrm rot="0">
            <a:off x="811125" y="1982879"/>
            <a:ext cx="3843522" cy="5656752"/>
            <a:chOff x="0" y="0"/>
            <a:chExt cx="595462" cy="876379"/>
          </a:xfrm>
        </p:grpSpPr>
        <p:sp>
          <p:nvSpPr>
            <p:cNvPr id="16" name="Freeform 16"/>
            <p:cNvSpPr/>
            <p:nvPr/>
          </p:nvSpPr>
          <p:spPr>
            <a:xfrm>
              <a:off x="0" y="0"/>
              <a:ext cx="595462" cy="876379"/>
            </a:xfrm>
            <a:custGeom>
              <a:avLst/>
              <a:gdLst/>
              <a:ahLst/>
              <a:cxnLst/>
              <a:rect l="l" t="t" r="r" b="b"/>
              <a:pathLst>
                <a:path w="595462" h="876379">
                  <a:moveTo>
                    <a:pt x="0" y="0"/>
                  </a:moveTo>
                  <a:lnTo>
                    <a:pt x="595462" y="0"/>
                  </a:lnTo>
                  <a:lnTo>
                    <a:pt x="595462" y="876379"/>
                  </a:lnTo>
                  <a:lnTo>
                    <a:pt x="0" y="876379"/>
                  </a:lnTo>
                  <a:close/>
                </a:path>
              </a:pathLst>
            </a:custGeom>
            <a:solidFill>
              <a:srgbClr val="000000">
                <a:alpha val="0"/>
              </a:srgbClr>
            </a:solidFill>
            <a:ln w="12700" cap="sq">
              <a:solidFill>
                <a:srgbClr val="000000"/>
              </a:solidFill>
              <a:prstDash val="solid"/>
              <a:miter/>
            </a:ln>
          </p:spPr>
        </p:sp>
      </p:grpSp>
      <p:grpSp>
        <p:nvGrpSpPr>
          <p:cNvPr id="17" name="Group 17"/>
          <p:cNvGrpSpPr/>
          <p:nvPr/>
        </p:nvGrpSpPr>
        <p:grpSpPr>
          <a:xfrm rot="0">
            <a:off x="11099278" y="2472050"/>
            <a:ext cx="5699028" cy="7499321"/>
            <a:chOff x="0" y="0"/>
            <a:chExt cx="1500979" cy="1975130"/>
          </a:xfrm>
        </p:grpSpPr>
        <p:sp>
          <p:nvSpPr>
            <p:cNvPr id="18" name="Freeform 18"/>
            <p:cNvSpPr/>
            <p:nvPr/>
          </p:nvSpPr>
          <p:spPr>
            <a:xfrm>
              <a:off x="0" y="0"/>
              <a:ext cx="1500979" cy="1975130"/>
            </a:xfrm>
            <a:custGeom>
              <a:avLst/>
              <a:gdLst/>
              <a:ahLst/>
              <a:cxnLst/>
              <a:rect l="l" t="t" r="r" b="b"/>
              <a:pathLst>
                <a:path w="1500979" h="1975130">
                  <a:moveTo>
                    <a:pt x="69282" y="0"/>
                  </a:moveTo>
                  <a:lnTo>
                    <a:pt x="1431697" y="0"/>
                  </a:lnTo>
                  <a:cubicBezTo>
                    <a:pt x="1450072" y="0"/>
                    <a:pt x="1467694" y="7299"/>
                    <a:pt x="1480687" y="20292"/>
                  </a:cubicBezTo>
                  <a:cubicBezTo>
                    <a:pt x="1493679" y="33285"/>
                    <a:pt x="1500979" y="50907"/>
                    <a:pt x="1500979" y="69282"/>
                  </a:cubicBezTo>
                  <a:lnTo>
                    <a:pt x="1500979" y="1905848"/>
                  </a:lnTo>
                  <a:cubicBezTo>
                    <a:pt x="1500979" y="1944111"/>
                    <a:pt x="1469960" y="1975130"/>
                    <a:pt x="1431697" y="1975130"/>
                  </a:cubicBezTo>
                  <a:lnTo>
                    <a:pt x="69282" y="1975130"/>
                  </a:lnTo>
                  <a:cubicBezTo>
                    <a:pt x="50907" y="1975130"/>
                    <a:pt x="33285" y="1967830"/>
                    <a:pt x="20292" y="1954838"/>
                  </a:cubicBezTo>
                  <a:cubicBezTo>
                    <a:pt x="7299" y="1941845"/>
                    <a:pt x="0" y="1924223"/>
                    <a:pt x="0" y="1905848"/>
                  </a:cubicBezTo>
                  <a:lnTo>
                    <a:pt x="0" y="69282"/>
                  </a:lnTo>
                  <a:cubicBezTo>
                    <a:pt x="0" y="31018"/>
                    <a:pt x="31018" y="0"/>
                    <a:pt x="69282" y="0"/>
                  </a:cubicBezTo>
                  <a:close/>
                </a:path>
              </a:pathLst>
            </a:custGeom>
            <a:solidFill>
              <a:srgbClr val="134548"/>
            </a:solidFill>
          </p:spPr>
        </p:sp>
        <p:sp>
          <p:nvSpPr>
            <p:cNvPr id="19" name="TextBox 19"/>
            <p:cNvSpPr txBox="1"/>
            <p:nvPr/>
          </p:nvSpPr>
          <p:spPr>
            <a:xfrm>
              <a:off x="0" y="-47625"/>
              <a:ext cx="1500979" cy="2022755"/>
            </a:xfrm>
            <a:prstGeom prst="rect">
              <a:avLst/>
            </a:prstGeom>
          </p:spPr>
          <p:txBody>
            <a:bodyPr lIns="50800" tIns="50800" rIns="50800" bIns="50800" rtlCol="0" anchor="ctr"/>
            <a:lstStyle/>
            <a:p>
              <a:pPr algn="l">
                <a:lnSpc>
                  <a:spcPts val="3640"/>
                </a:lnSpc>
              </a:pPr>
              <a:r>
                <a:rPr lang="en-US" sz="2600">
                  <a:solidFill>
                    <a:srgbClr val="000000"/>
                  </a:solidFill>
                  <a:latin typeface="Montserrat" panose="00000500000000000000"/>
                  <a:ea typeface="Montserrat" panose="00000500000000000000"/>
                  <a:cs typeface="Montserrat" panose="00000500000000000000"/>
                  <a:sym typeface="Montserrat" panose="00000500000000000000"/>
                </a:rPr>
                <a:t> </a:t>
              </a:r>
              <a:r>
                <a:rPr lang="en-US" sz="2600" b="1">
                  <a:solidFill>
                    <a:srgbClr val="FFFFFF"/>
                  </a:solidFill>
                  <a:latin typeface="Montserrat Bold" panose="00000800000000000000"/>
                  <a:ea typeface="Montserrat Bold" panose="00000800000000000000"/>
                  <a:cs typeface="Montserrat Bold" panose="00000800000000000000"/>
                  <a:sym typeface="Montserrat Bold" panose="00000800000000000000"/>
                </a:rPr>
                <a:t>PERSOANĂ APROPIATĂ –</a:t>
              </a:r>
              <a:r>
                <a:rPr lang="en-US" sz="2600">
                  <a:solidFill>
                    <a:srgbClr val="FFFFFF"/>
                  </a:solidFill>
                  <a:latin typeface="Montserrat" panose="00000500000000000000"/>
                  <a:ea typeface="Montserrat" panose="00000500000000000000"/>
                  <a:cs typeface="Montserrat" panose="00000500000000000000"/>
                  <a:sym typeface="Montserrat" panose="00000500000000000000"/>
                </a:rPr>
                <a:t> </a:t>
              </a:r>
              <a:endParaRPr lang="en-US" sz="2600">
                <a:solidFill>
                  <a:srgbClr val="FFFFFF"/>
                </a:solidFill>
                <a:latin typeface="Montserrat" panose="00000500000000000000"/>
                <a:ea typeface="Montserrat" panose="00000500000000000000"/>
                <a:cs typeface="Montserrat" panose="00000500000000000000"/>
                <a:sym typeface="Montserrat" panose="00000500000000000000"/>
              </a:endParaRPr>
            </a:p>
            <a:p>
              <a:pPr algn="l">
                <a:lnSpc>
                  <a:spcPts val="3640"/>
                </a:lnSpc>
              </a:pPr>
              <a:r>
                <a:rPr lang="en-US" sz="2600">
                  <a:solidFill>
                    <a:srgbClr val="FFFFFF"/>
                  </a:solidFill>
                  <a:latin typeface="Montserrat" panose="00000500000000000000"/>
                  <a:ea typeface="Montserrat" panose="00000500000000000000"/>
                  <a:cs typeface="Montserrat" panose="00000500000000000000"/>
                  <a:sym typeface="Montserrat" panose="00000500000000000000"/>
                </a:rPr>
                <a:t> </a:t>
              </a:r>
              <a:r>
                <a:rPr lang="en-US" sz="2600" b="1">
                  <a:solidFill>
                    <a:srgbClr val="FFFFFF"/>
                  </a:solidFill>
                  <a:latin typeface="Montserrat Bold" panose="00000800000000000000"/>
                  <a:ea typeface="Montserrat Bold" panose="00000800000000000000"/>
                  <a:cs typeface="Montserrat Bold" panose="00000800000000000000"/>
                  <a:sym typeface="Montserrat Bold" panose="00000800000000000000"/>
                </a:rPr>
                <a:t>1.</a:t>
              </a:r>
              <a:r>
                <a:rPr lang="en-US" sz="2600">
                  <a:solidFill>
                    <a:srgbClr val="FFFFFF"/>
                  </a:solidFill>
                  <a:latin typeface="Montserrat" panose="00000500000000000000"/>
                  <a:ea typeface="Montserrat" panose="00000500000000000000"/>
                  <a:cs typeface="Montserrat" panose="00000500000000000000"/>
                  <a:sym typeface="Montserrat" panose="00000500000000000000"/>
                </a:rPr>
                <a:t> soțul/soția,</a:t>
              </a:r>
              <a:endParaRPr lang="en-US" sz="2600">
                <a:solidFill>
                  <a:srgbClr val="FFFFFF"/>
                </a:solidFill>
                <a:latin typeface="Montserrat" panose="00000500000000000000"/>
                <a:ea typeface="Montserrat" panose="00000500000000000000"/>
                <a:cs typeface="Montserrat" panose="00000500000000000000"/>
                <a:sym typeface="Montserrat" panose="00000500000000000000"/>
              </a:endParaRPr>
            </a:p>
            <a:p>
              <a:pPr algn="l">
                <a:lnSpc>
                  <a:spcPts val="3640"/>
                </a:lnSpc>
              </a:pPr>
              <a:r>
                <a:rPr lang="en-US" sz="2600">
                  <a:solidFill>
                    <a:srgbClr val="FFFFFF"/>
                  </a:solidFill>
                  <a:latin typeface="Montserrat" panose="00000500000000000000"/>
                  <a:ea typeface="Montserrat" panose="00000500000000000000"/>
                  <a:cs typeface="Montserrat" panose="00000500000000000000"/>
                  <a:sym typeface="Montserrat" panose="00000500000000000000"/>
                </a:rPr>
                <a:t> </a:t>
              </a:r>
              <a:r>
                <a:rPr lang="en-US" sz="2600" b="1">
                  <a:solidFill>
                    <a:srgbClr val="FFFFFF"/>
                  </a:solidFill>
                  <a:latin typeface="Montserrat Bold" panose="00000800000000000000"/>
                  <a:ea typeface="Montserrat Bold" panose="00000800000000000000"/>
                  <a:cs typeface="Montserrat Bold" panose="00000800000000000000"/>
                  <a:sym typeface="Montserrat Bold" panose="00000800000000000000"/>
                </a:rPr>
                <a:t>2.</a:t>
              </a:r>
              <a:r>
                <a:rPr lang="en-US" sz="2600">
                  <a:solidFill>
                    <a:srgbClr val="FFFFFF"/>
                  </a:solidFill>
                  <a:latin typeface="Montserrat" panose="00000500000000000000"/>
                  <a:ea typeface="Montserrat" panose="00000500000000000000"/>
                  <a:cs typeface="Montserrat" panose="00000500000000000000"/>
                  <a:sym typeface="Montserrat" panose="00000500000000000000"/>
                </a:rPr>
                <a:t> copilul,      </a:t>
              </a:r>
              <a:endParaRPr lang="en-US" sz="2600">
                <a:solidFill>
                  <a:srgbClr val="FFFFFF"/>
                </a:solidFill>
                <a:latin typeface="Montserrat" panose="00000500000000000000"/>
                <a:ea typeface="Montserrat" panose="00000500000000000000"/>
                <a:cs typeface="Montserrat" panose="00000500000000000000"/>
                <a:sym typeface="Montserrat" panose="00000500000000000000"/>
              </a:endParaRPr>
            </a:p>
            <a:p>
              <a:pPr algn="l">
                <a:lnSpc>
                  <a:spcPts val="3640"/>
                </a:lnSpc>
              </a:pPr>
              <a:r>
                <a:rPr lang="en-US" sz="2600">
                  <a:solidFill>
                    <a:srgbClr val="FFFFFF"/>
                  </a:solidFill>
                  <a:latin typeface="Montserrat" panose="00000500000000000000"/>
                  <a:ea typeface="Montserrat" panose="00000500000000000000"/>
                  <a:cs typeface="Montserrat" panose="00000500000000000000"/>
                  <a:sym typeface="Montserrat" panose="00000500000000000000"/>
                </a:rPr>
                <a:t> </a:t>
              </a:r>
              <a:r>
                <a:rPr lang="en-US" sz="2600" b="1">
                  <a:solidFill>
                    <a:srgbClr val="FFFFFF"/>
                  </a:solidFill>
                  <a:latin typeface="Montserrat Bold" panose="00000800000000000000"/>
                  <a:ea typeface="Montserrat Bold" panose="00000800000000000000"/>
                  <a:cs typeface="Montserrat Bold" panose="00000800000000000000"/>
                  <a:sym typeface="Montserrat Bold" panose="00000800000000000000"/>
                </a:rPr>
                <a:t>3</a:t>
              </a:r>
              <a:r>
                <a:rPr lang="en-US" sz="2600">
                  <a:solidFill>
                    <a:srgbClr val="FFFFFF"/>
                  </a:solidFill>
                  <a:latin typeface="Montserrat" panose="00000500000000000000"/>
                  <a:ea typeface="Montserrat" panose="00000500000000000000"/>
                  <a:cs typeface="Montserrat" panose="00000500000000000000"/>
                  <a:sym typeface="Montserrat" panose="00000500000000000000"/>
                </a:rPr>
                <a:t>. concubinul/concubina  </a:t>
              </a:r>
              <a:endParaRPr lang="en-US" sz="2600">
                <a:solidFill>
                  <a:srgbClr val="FFFFFF"/>
                </a:solidFill>
                <a:latin typeface="Montserrat" panose="00000500000000000000"/>
                <a:ea typeface="Montserrat" panose="00000500000000000000"/>
                <a:cs typeface="Montserrat" panose="00000500000000000000"/>
                <a:sym typeface="Montserrat" panose="00000500000000000000"/>
              </a:endParaRPr>
            </a:p>
            <a:p>
              <a:pPr algn="l">
                <a:lnSpc>
                  <a:spcPts val="3640"/>
                </a:lnSpc>
              </a:pPr>
              <a:r>
                <a:rPr lang="en-US" sz="2600">
                  <a:solidFill>
                    <a:srgbClr val="FFFFFF"/>
                  </a:solidFill>
                  <a:latin typeface="Montserrat" panose="00000500000000000000"/>
                  <a:ea typeface="Montserrat" panose="00000500000000000000"/>
                  <a:cs typeface="Montserrat" panose="00000500000000000000"/>
                  <a:sym typeface="Montserrat" panose="00000500000000000000"/>
                </a:rPr>
                <a:t> </a:t>
              </a:r>
              <a:r>
                <a:rPr lang="en-US" sz="2600" b="1">
                  <a:solidFill>
                    <a:srgbClr val="FFFFFF"/>
                  </a:solidFill>
                  <a:latin typeface="Montserrat Bold" panose="00000800000000000000"/>
                  <a:ea typeface="Montserrat Bold" panose="00000800000000000000"/>
                  <a:cs typeface="Montserrat Bold" panose="00000800000000000000"/>
                  <a:sym typeface="Montserrat Bold" panose="00000800000000000000"/>
                </a:rPr>
                <a:t>4.</a:t>
              </a:r>
              <a:r>
                <a:rPr lang="en-US" sz="2600">
                  <a:solidFill>
                    <a:srgbClr val="FFFFFF"/>
                  </a:solidFill>
                  <a:latin typeface="Montserrat" panose="00000500000000000000"/>
                  <a:ea typeface="Montserrat" panose="00000500000000000000"/>
                  <a:cs typeface="Montserrat" panose="00000500000000000000"/>
                  <a:sym typeface="Montserrat" panose="00000500000000000000"/>
                </a:rPr>
                <a:t> persoana aflată la întreținerea ,  </a:t>
              </a:r>
              <a:endParaRPr lang="en-US" sz="2600">
                <a:solidFill>
                  <a:srgbClr val="FFFFFF"/>
                </a:solidFill>
                <a:latin typeface="Montserrat" panose="00000500000000000000"/>
                <a:ea typeface="Montserrat" panose="00000500000000000000"/>
                <a:cs typeface="Montserrat" panose="00000500000000000000"/>
                <a:sym typeface="Montserrat" panose="00000500000000000000"/>
              </a:endParaRPr>
            </a:p>
            <a:p>
              <a:pPr algn="l">
                <a:lnSpc>
                  <a:spcPts val="3640"/>
                </a:lnSpc>
              </a:pPr>
              <a:r>
                <a:rPr lang="en-US" sz="2600">
                  <a:solidFill>
                    <a:srgbClr val="FFFFFF"/>
                  </a:solidFill>
                  <a:latin typeface="Montserrat" panose="00000500000000000000"/>
                  <a:ea typeface="Montserrat" panose="00000500000000000000"/>
                  <a:cs typeface="Montserrat" panose="00000500000000000000"/>
                  <a:sym typeface="Montserrat" panose="00000500000000000000"/>
                </a:rPr>
                <a:t> </a:t>
              </a:r>
              <a:r>
                <a:rPr lang="en-US" sz="2600" b="1">
                  <a:solidFill>
                    <a:srgbClr val="FFFFFF"/>
                  </a:solidFill>
                  <a:latin typeface="Montserrat Bold" panose="00000800000000000000"/>
                  <a:ea typeface="Montserrat Bold" panose="00000800000000000000"/>
                  <a:cs typeface="Montserrat Bold" panose="00000800000000000000"/>
                  <a:sym typeface="Montserrat Bold" panose="00000800000000000000"/>
                </a:rPr>
                <a:t>5.</a:t>
              </a:r>
              <a:r>
                <a:rPr lang="en-US" sz="2600">
                  <a:solidFill>
                    <a:srgbClr val="FFFFFF"/>
                  </a:solidFill>
                  <a:latin typeface="Montserrat" panose="00000500000000000000"/>
                  <a:ea typeface="Montserrat" panose="00000500000000000000"/>
                  <a:cs typeface="Montserrat" panose="00000500000000000000"/>
                  <a:sym typeface="Montserrat" panose="00000500000000000000"/>
                </a:rPr>
                <a:t> persoana înrudită prin sînge sau prin adopție (părinte, frate/soră, bunic/bunică, nepot/nepoată, unchi/mătușă)       </a:t>
              </a:r>
              <a:r>
                <a:rPr lang="en-US" sz="2600" b="1">
                  <a:solidFill>
                    <a:srgbClr val="FFFFFF"/>
                  </a:solidFill>
                  <a:latin typeface="Montserrat Bold" panose="00000800000000000000"/>
                  <a:ea typeface="Montserrat Bold" panose="00000800000000000000"/>
                  <a:cs typeface="Montserrat Bold" panose="00000800000000000000"/>
                  <a:sym typeface="Montserrat Bold" panose="00000800000000000000"/>
                </a:rPr>
                <a:t>6</a:t>
              </a:r>
              <a:r>
                <a:rPr lang="en-US" sz="2600">
                  <a:solidFill>
                    <a:srgbClr val="FFFFFF"/>
                  </a:solidFill>
                  <a:latin typeface="Montserrat" panose="00000500000000000000"/>
                  <a:ea typeface="Montserrat" panose="00000500000000000000"/>
                  <a:cs typeface="Montserrat" panose="00000500000000000000"/>
                  <a:sym typeface="Montserrat" panose="00000500000000000000"/>
                </a:rPr>
                <a:t>. persoana înrudită prin afinitate  (cumnat/cumnată, socru/soacră, ginere/noră); </a:t>
              </a:r>
              <a:endParaRPr lang="en-US" sz="2600">
                <a:solidFill>
                  <a:srgbClr val="FFFFFF"/>
                </a:solidFill>
                <a:latin typeface="Montserrat" panose="00000500000000000000"/>
                <a:ea typeface="Montserrat" panose="00000500000000000000"/>
                <a:cs typeface="Montserrat" panose="00000500000000000000"/>
                <a:sym typeface="Montserrat" panose="00000500000000000000"/>
              </a:endParaRPr>
            </a:p>
          </p:txBody>
        </p:sp>
      </p:grpSp>
      <p:grpSp>
        <p:nvGrpSpPr>
          <p:cNvPr id="20" name="Group 20"/>
          <p:cNvGrpSpPr/>
          <p:nvPr/>
        </p:nvGrpSpPr>
        <p:grpSpPr>
          <a:xfrm rot="0">
            <a:off x="230304" y="1295663"/>
            <a:ext cx="4424342" cy="6542842"/>
            <a:chOff x="0" y="0"/>
            <a:chExt cx="1165259" cy="1723218"/>
          </a:xfrm>
        </p:grpSpPr>
        <p:sp>
          <p:nvSpPr>
            <p:cNvPr id="21" name="Freeform 21"/>
            <p:cNvSpPr/>
            <p:nvPr/>
          </p:nvSpPr>
          <p:spPr>
            <a:xfrm>
              <a:off x="0" y="0"/>
              <a:ext cx="1165259" cy="1723218"/>
            </a:xfrm>
            <a:custGeom>
              <a:avLst/>
              <a:gdLst/>
              <a:ahLst/>
              <a:cxnLst/>
              <a:rect l="l" t="t" r="r" b="b"/>
              <a:pathLst>
                <a:path w="1165259" h="1723218">
                  <a:moveTo>
                    <a:pt x="89242" y="0"/>
                  </a:moveTo>
                  <a:lnTo>
                    <a:pt x="1076017" y="0"/>
                  </a:lnTo>
                  <a:cubicBezTo>
                    <a:pt x="1099685" y="0"/>
                    <a:pt x="1122384" y="9402"/>
                    <a:pt x="1139120" y="26138"/>
                  </a:cubicBezTo>
                  <a:cubicBezTo>
                    <a:pt x="1155857" y="42875"/>
                    <a:pt x="1165259" y="65574"/>
                    <a:pt x="1165259" y="89242"/>
                  </a:cubicBezTo>
                  <a:lnTo>
                    <a:pt x="1165259" y="1633975"/>
                  </a:lnTo>
                  <a:cubicBezTo>
                    <a:pt x="1165259" y="1657644"/>
                    <a:pt x="1155857" y="1680343"/>
                    <a:pt x="1139120" y="1697079"/>
                  </a:cubicBezTo>
                  <a:cubicBezTo>
                    <a:pt x="1122384" y="1713815"/>
                    <a:pt x="1099685" y="1723218"/>
                    <a:pt x="1076017" y="1723218"/>
                  </a:cubicBezTo>
                  <a:lnTo>
                    <a:pt x="89242" y="1723218"/>
                  </a:lnTo>
                  <a:cubicBezTo>
                    <a:pt x="65574" y="1723218"/>
                    <a:pt x="42875" y="1713815"/>
                    <a:pt x="26138" y="1697079"/>
                  </a:cubicBezTo>
                  <a:cubicBezTo>
                    <a:pt x="9402" y="1680343"/>
                    <a:pt x="0" y="1657644"/>
                    <a:pt x="0" y="1633975"/>
                  </a:cubicBezTo>
                  <a:lnTo>
                    <a:pt x="0" y="89242"/>
                  </a:lnTo>
                  <a:cubicBezTo>
                    <a:pt x="0" y="65574"/>
                    <a:pt x="9402" y="42875"/>
                    <a:pt x="26138" y="26138"/>
                  </a:cubicBezTo>
                  <a:cubicBezTo>
                    <a:pt x="42875" y="9402"/>
                    <a:pt x="65574" y="0"/>
                    <a:pt x="89242" y="0"/>
                  </a:cubicBezTo>
                  <a:close/>
                </a:path>
              </a:pathLst>
            </a:custGeom>
            <a:solidFill>
              <a:srgbClr val="FFFFFF"/>
            </a:solidFill>
          </p:spPr>
        </p:sp>
        <p:sp>
          <p:nvSpPr>
            <p:cNvPr id="22" name="TextBox 22"/>
            <p:cNvSpPr txBox="1"/>
            <p:nvPr/>
          </p:nvSpPr>
          <p:spPr>
            <a:xfrm>
              <a:off x="0" y="-38100"/>
              <a:ext cx="1165259" cy="1761318"/>
            </a:xfrm>
            <a:prstGeom prst="rect">
              <a:avLst/>
            </a:prstGeom>
          </p:spPr>
          <p:txBody>
            <a:bodyPr lIns="50800" tIns="50800" rIns="50800" bIns="50800" rtlCol="0" anchor="ctr"/>
            <a:lstStyle/>
            <a:p>
              <a:pPr algn="ctr">
                <a:lnSpc>
                  <a:spcPts val="2940"/>
                </a:lnSpc>
              </a:pPr>
            </a:p>
          </p:txBody>
        </p:sp>
      </p:grpSp>
      <p:sp>
        <p:nvSpPr>
          <p:cNvPr id="23" name="TextBox 23"/>
          <p:cNvSpPr txBox="1"/>
          <p:nvPr/>
        </p:nvSpPr>
        <p:spPr>
          <a:xfrm>
            <a:off x="8635196" y="425706"/>
            <a:ext cx="5975768" cy="1851660"/>
          </a:xfrm>
          <a:prstGeom prst="rect">
            <a:avLst/>
          </a:prstGeom>
        </p:spPr>
        <p:txBody>
          <a:bodyPr lIns="0" tIns="0" rIns="0" bIns="0" rtlCol="0" anchor="t">
            <a:spAutoFit/>
          </a:bodyPr>
          <a:lstStyle/>
          <a:p>
            <a:pPr marL="0" lvl="0" indent="0" algn="ctr">
              <a:lnSpc>
                <a:spcPts val="4875"/>
              </a:lnSpc>
            </a:pPr>
            <a:r>
              <a:rPr lang="en-US" sz="3900" b="1">
                <a:solidFill>
                  <a:srgbClr val="134548"/>
                </a:solidFill>
                <a:latin typeface="Montserrat Ultra-Bold" panose="00000900000000000000"/>
                <a:ea typeface="Montserrat Ultra-Bold" panose="00000900000000000000"/>
                <a:cs typeface="Montserrat Ultra-Bold" panose="00000900000000000000"/>
                <a:sym typeface="Montserrat Ultra-Bold" panose="00000900000000000000"/>
              </a:rPr>
              <a:t>LEGEA DEFINEȘTE URMĂTOARLE NOȚIUNI</a:t>
            </a:r>
            <a:endParaRPr lang="en-US" sz="3900" b="1">
              <a:solidFill>
                <a:srgbClr val="134548"/>
              </a:solidFill>
              <a:latin typeface="Montserrat Ultra-Bold" panose="00000900000000000000"/>
              <a:ea typeface="Montserrat Ultra-Bold" panose="00000900000000000000"/>
              <a:cs typeface="Montserrat Ultra-Bold" panose="00000900000000000000"/>
              <a:sym typeface="Montserrat Ultra-Bold" panose="00000900000000000000"/>
            </a:endParaRPr>
          </a:p>
        </p:txBody>
      </p:sp>
      <p:sp>
        <p:nvSpPr>
          <p:cNvPr id="24" name="TextBox 24"/>
          <p:cNvSpPr txBox="1"/>
          <p:nvPr/>
        </p:nvSpPr>
        <p:spPr>
          <a:xfrm>
            <a:off x="325322" y="1598685"/>
            <a:ext cx="4126995" cy="4864641"/>
          </a:xfrm>
          <a:prstGeom prst="rect">
            <a:avLst/>
          </a:prstGeom>
        </p:spPr>
        <p:txBody>
          <a:bodyPr lIns="0" tIns="0" rIns="0" bIns="0" rtlCol="0" anchor="t">
            <a:spAutoFit/>
          </a:bodyPr>
          <a:lstStyle/>
          <a:p>
            <a:pPr algn="ctr">
              <a:lnSpc>
                <a:spcPts val="4345"/>
              </a:lnSpc>
              <a:spcBef>
                <a:spcPct val="0"/>
              </a:spcBef>
            </a:pPr>
            <a:r>
              <a:rPr lang="en-US" sz="3105" b="1">
                <a:solidFill>
                  <a:srgbClr val="134548"/>
                </a:solidFill>
                <a:latin typeface="Montserrat Bold" panose="00000800000000000000"/>
                <a:ea typeface="Montserrat Bold" panose="00000800000000000000"/>
                <a:cs typeface="Montserrat Bold" panose="00000800000000000000"/>
                <a:sym typeface="Montserrat Bold" panose="00000800000000000000"/>
              </a:rPr>
              <a:t> MEMBRU de familie  – soţul/soţia, copilul minor, inclusiv cel adoptiv sau </a:t>
            </a:r>
            <a:r>
              <a:rPr lang="en-US" sz="3105" b="1" i="1">
                <a:solidFill>
                  <a:srgbClr val="134548"/>
                </a:solidFill>
                <a:latin typeface="Montserrat Bold Italics" panose="00000800000000000000"/>
                <a:ea typeface="Montserrat Bold Italics" panose="00000800000000000000"/>
                <a:cs typeface="Montserrat Bold Italics" panose="00000800000000000000"/>
                <a:sym typeface="Montserrat Bold Italics" panose="00000800000000000000"/>
              </a:rPr>
              <a:t>persoana aflată la întreţinere</a:t>
            </a:r>
            <a:r>
              <a:rPr lang="en-US" sz="3105" b="1">
                <a:solidFill>
                  <a:srgbClr val="134548"/>
                </a:solidFill>
                <a:latin typeface="Montserrat Bold" panose="00000800000000000000"/>
                <a:ea typeface="Montserrat Bold" panose="00000800000000000000"/>
                <a:cs typeface="Montserrat Bold" panose="00000800000000000000"/>
                <a:sym typeface="Montserrat Bold" panose="00000800000000000000"/>
              </a:rPr>
              <a:t> a subiectului declarării;</a:t>
            </a:r>
            <a:endParaRPr lang="en-US" sz="3105" b="1">
              <a:solidFill>
                <a:srgbClr val="134548"/>
              </a:solidFill>
              <a:latin typeface="Montserrat Bold" panose="00000800000000000000"/>
              <a:ea typeface="Montserrat Bold" panose="00000800000000000000"/>
              <a:cs typeface="Montserrat Bold" panose="00000800000000000000"/>
              <a:sym typeface="Montserrat Bold" panose="00000800000000000000"/>
            </a:endParaRPr>
          </a:p>
        </p:txBody>
      </p:sp>
      <p:sp>
        <p:nvSpPr>
          <p:cNvPr id="25" name="TextBox 25"/>
          <p:cNvSpPr txBox="1"/>
          <p:nvPr/>
        </p:nvSpPr>
        <p:spPr>
          <a:xfrm>
            <a:off x="5562768" y="2616314"/>
            <a:ext cx="4628388" cy="5913120"/>
          </a:xfrm>
          <a:prstGeom prst="rect">
            <a:avLst/>
          </a:prstGeom>
        </p:spPr>
        <p:txBody>
          <a:bodyPr lIns="0" tIns="0" rIns="0" bIns="0" rtlCol="0" anchor="t">
            <a:spAutoFit/>
          </a:bodyPr>
          <a:lstStyle/>
          <a:p>
            <a:pPr algn="just">
              <a:lnSpc>
                <a:spcPts val="4340"/>
              </a:lnSpc>
              <a:spcBef>
                <a:spcPct val="0"/>
              </a:spcBef>
            </a:pPr>
            <a:r>
              <a:rPr lang="en-US" sz="3100" b="1" i="1">
                <a:solidFill>
                  <a:srgbClr val="FFFFFF"/>
                </a:solidFill>
                <a:latin typeface="Montserrat Bold Italics" panose="00000800000000000000"/>
                <a:ea typeface="Montserrat Bold Italics" panose="00000800000000000000"/>
                <a:cs typeface="Montserrat Bold Italics" panose="00000800000000000000"/>
                <a:sym typeface="Montserrat Bold Italics" panose="00000800000000000000"/>
              </a:rPr>
              <a:t>PERSOANĂ</a:t>
            </a:r>
            <a:r>
              <a:rPr lang="en-US" sz="3100">
                <a:solidFill>
                  <a:srgbClr val="000000"/>
                </a:solidFill>
                <a:latin typeface="Montserrat" panose="00000500000000000000"/>
                <a:ea typeface="Montserrat" panose="00000500000000000000"/>
                <a:cs typeface="Montserrat" panose="00000500000000000000"/>
                <a:sym typeface="Montserrat" panose="00000500000000000000"/>
              </a:rPr>
              <a:t> </a:t>
            </a:r>
            <a:r>
              <a:rPr lang="en-US" sz="3100" i="1">
                <a:solidFill>
                  <a:srgbClr val="FFFFFF"/>
                </a:solidFill>
                <a:latin typeface="Montserrat Italics" panose="00000500000000000000"/>
                <a:ea typeface="Montserrat Italics" panose="00000500000000000000"/>
                <a:cs typeface="Montserrat Italics" panose="00000500000000000000"/>
                <a:sym typeface="Montserrat Italics" panose="00000500000000000000"/>
              </a:rPr>
              <a:t>aflată la întreţinere </a:t>
            </a:r>
            <a:r>
              <a:rPr lang="en-US" sz="3100">
                <a:solidFill>
                  <a:srgbClr val="000000"/>
                </a:solidFill>
                <a:latin typeface="Montserrat" panose="00000500000000000000"/>
                <a:ea typeface="Montserrat" panose="00000500000000000000"/>
                <a:cs typeface="Montserrat" panose="00000500000000000000"/>
                <a:sym typeface="Montserrat" panose="00000500000000000000"/>
              </a:rPr>
              <a:t>– </a:t>
            </a:r>
            <a:r>
              <a:rPr lang="en-US" sz="3100" i="1">
                <a:solidFill>
                  <a:srgbClr val="000000"/>
                </a:solidFill>
                <a:latin typeface="Montserrat Italics" panose="00000500000000000000"/>
                <a:ea typeface="Montserrat Italics" panose="00000500000000000000"/>
                <a:cs typeface="Montserrat Italics" panose="00000500000000000000"/>
                <a:sym typeface="Montserrat Italics" panose="00000500000000000000"/>
              </a:rPr>
              <a:t>persoana care întruneşte  </a:t>
            </a:r>
            <a:endParaRPr lang="en-US" sz="3100" i="1">
              <a:solidFill>
                <a:srgbClr val="000000"/>
              </a:solidFill>
              <a:latin typeface="Montserrat Italics" panose="00000500000000000000"/>
              <a:ea typeface="Montserrat Italics" panose="00000500000000000000"/>
              <a:cs typeface="Montserrat Italics" panose="00000500000000000000"/>
              <a:sym typeface="Montserrat Italics" panose="00000500000000000000"/>
            </a:endParaRPr>
          </a:p>
          <a:p>
            <a:pPr algn="just">
              <a:lnSpc>
                <a:spcPts val="4340"/>
              </a:lnSpc>
              <a:spcBef>
                <a:spcPct val="0"/>
              </a:spcBef>
            </a:pPr>
            <a:r>
              <a:rPr lang="en-US" sz="3100" i="1">
                <a:solidFill>
                  <a:srgbClr val="000000"/>
                </a:solidFill>
                <a:latin typeface="Montserrat Italics" panose="00000500000000000000"/>
                <a:ea typeface="Montserrat Italics" panose="00000500000000000000"/>
                <a:cs typeface="Montserrat Italics" panose="00000500000000000000"/>
                <a:sym typeface="Montserrat Italics" panose="00000500000000000000"/>
              </a:rPr>
              <a:t>cumulativ următoarele condiții:</a:t>
            </a:r>
            <a:endParaRPr lang="en-US" sz="3100" i="1">
              <a:solidFill>
                <a:srgbClr val="000000"/>
              </a:solidFill>
              <a:latin typeface="Montserrat Italics" panose="00000500000000000000"/>
              <a:ea typeface="Montserrat Italics" panose="00000500000000000000"/>
              <a:cs typeface="Montserrat Italics" panose="00000500000000000000"/>
              <a:sym typeface="Montserrat Italics" panose="00000500000000000000"/>
            </a:endParaRPr>
          </a:p>
          <a:p>
            <a:pPr algn="just">
              <a:lnSpc>
                <a:spcPts val="3220"/>
              </a:lnSpc>
              <a:spcBef>
                <a:spcPct val="0"/>
              </a:spcBef>
            </a:pPr>
            <a:r>
              <a:rPr lang="en-US" sz="2300">
                <a:solidFill>
                  <a:srgbClr val="000000"/>
                </a:solidFill>
                <a:latin typeface="Montserrat" panose="00000500000000000000"/>
                <a:ea typeface="Montserrat" panose="00000500000000000000"/>
                <a:cs typeface="Montserrat" panose="00000500000000000000"/>
                <a:sym typeface="Montserrat" panose="00000500000000000000"/>
              </a:rPr>
              <a:t>1. locuieşte împreună cu subiectul declarării sau este întreţinută de acesta, inclusiv în baza unui contract de întreţinere pe viaţă;</a:t>
            </a:r>
            <a:endParaRPr lang="en-US" sz="2300">
              <a:solidFill>
                <a:srgbClr val="000000"/>
              </a:solidFill>
              <a:latin typeface="Montserrat" panose="00000500000000000000"/>
              <a:ea typeface="Montserrat" panose="00000500000000000000"/>
              <a:cs typeface="Montserrat" panose="00000500000000000000"/>
              <a:sym typeface="Montserrat" panose="00000500000000000000"/>
            </a:endParaRPr>
          </a:p>
          <a:p>
            <a:pPr algn="just">
              <a:lnSpc>
                <a:spcPts val="3220"/>
              </a:lnSpc>
              <a:spcBef>
                <a:spcPct val="0"/>
              </a:spcBef>
            </a:pPr>
            <a:r>
              <a:rPr lang="en-US" sz="2300">
                <a:solidFill>
                  <a:srgbClr val="000000"/>
                </a:solidFill>
                <a:latin typeface="Montserrat" panose="00000500000000000000"/>
                <a:ea typeface="Montserrat" panose="00000500000000000000"/>
                <a:cs typeface="Montserrat" panose="00000500000000000000"/>
                <a:sym typeface="Montserrat" panose="00000500000000000000"/>
              </a:rPr>
              <a:t>2. are un venit anual ce nu depăşeşte două salarii medii lunare pe economie;</a:t>
            </a:r>
            <a:endParaRPr lang="en-US" sz="2300">
              <a:solidFill>
                <a:srgbClr val="000000"/>
              </a:solidFill>
              <a:latin typeface="Montserrat" panose="00000500000000000000"/>
              <a:ea typeface="Montserrat" panose="00000500000000000000"/>
              <a:cs typeface="Montserrat" panose="00000500000000000000"/>
              <a:sym typeface="Montserrat" panose="0000050000000000000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19099" y="394775"/>
            <a:ext cx="609601" cy="664722"/>
          </a:xfrm>
          <a:custGeom>
            <a:avLst/>
            <a:gdLst/>
            <a:ahLst/>
            <a:cxnLst/>
            <a:rect l="l" t="t" r="r" b="b"/>
            <a:pathLst>
              <a:path w="609601" h="664722">
                <a:moveTo>
                  <a:pt x="0" y="0"/>
                </a:moveTo>
                <a:lnTo>
                  <a:pt x="609601" y="0"/>
                </a:lnTo>
                <a:lnTo>
                  <a:pt x="609601" y="664722"/>
                </a:lnTo>
                <a:lnTo>
                  <a:pt x="0" y="664722"/>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grpSp>
        <p:nvGrpSpPr>
          <p:cNvPr id="3" name="Group 3"/>
          <p:cNvGrpSpPr/>
          <p:nvPr/>
        </p:nvGrpSpPr>
        <p:grpSpPr>
          <a:xfrm rot="0">
            <a:off x="15690234" y="37638"/>
            <a:ext cx="2597766" cy="589548"/>
            <a:chOff x="0" y="0"/>
            <a:chExt cx="684185" cy="155272"/>
          </a:xfrm>
        </p:grpSpPr>
        <p:sp>
          <p:nvSpPr>
            <p:cNvPr id="4" name="Freeform 4"/>
            <p:cNvSpPr/>
            <p:nvPr/>
          </p:nvSpPr>
          <p:spPr>
            <a:xfrm>
              <a:off x="0" y="0"/>
              <a:ext cx="684185" cy="155272"/>
            </a:xfrm>
            <a:custGeom>
              <a:avLst/>
              <a:gdLst/>
              <a:ahLst/>
              <a:cxnLst/>
              <a:rect l="l" t="t" r="r" b="b"/>
              <a:pathLst>
                <a:path w="684185" h="155272">
                  <a:moveTo>
                    <a:pt x="0" y="0"/>
                  </a:moveTo>
                  <a:lnTo>
                    <a:pt x="684185" y="0"/>
                  </a:lnTo>
                  <a:lnTo>
                    <a:pt x="684185" y="155272"/>
                  </a:lnTo>
                  <a:lnTo>
                    <a:pt x="0" y="155272"/>
                  </a:lnTo>
                  <a:close/>
                </a:path>
              </a:pathLst>
            </a:custGeom>
            <a:solidFill>
              <a:srgbClr val="CC9355"/>
            </a:solidFill>
          </p:spPr>
        </p:sp>
        <p:sp>
          <p:nvSpPr>
            <p:cNvPr id="5" name="TextBox 5"/>
            <p:cNvSpPr txBox="1"/>
            <p:nvPr/>
          </p:nvSpPr>
          <p:spPr>
            <a:xfrm>
              <a:off x="0" y="-38100"/>
              <a:ext cx="684185" cy="193372"/>
            </a:xfrm>
            <a:prstGeom prst="rect">
              <a:avLst/>
            </a:prstGeom>
          </p:spPr>
          <p:txBody>
            <a:bodyPr lIns="50800" tIns="50800" rIns="50800" bIns="50800" rtlCol="0" anchor="ctr"/>
            <a:lstStyle/>
            <a:p>
              <a:pPr algn="ctr">
                <a:lnSpc>
                  <a:spcPts val="2940"/>
                </a:lnSpc>
              </a:pPr>
            </a:p>
          </p:txBody>
        </p:sp>
      </p:grpSp>
      <p:grpSp>
        <p:nvGrpSpPr>
          <p:cNvPr id="6" name="Group 6"/>
          <p:cNvGrpSpPr/>
          <p:nvPr/>
        </p:nvGrpSpPr>
        <p:grpSpPr>
          <a:xfrm rot="0">
            <a:off x="1180003" y="394775"/>
            <a:ext cx="1925895" cy="2405579"/>
            <a:chOff x="0" y="0"/>
            <a:chExt cx="609459" cy="761258"/>
          </a:xfrm>
        </p:grpSpPr>
        <p:sp>
          <p:nvSpPr>
            <p:cNvPr id="7" name="Freeform 7"/>
            <p:cNvSpPr/>
            <p:nvPr/>
          </p:nvSpPr>
          <p:spPr>
            <a:xfrm>
              <a:off x="0" y="0"/>
              <a:ext cx="609459" cy="761258"/>
            </a:xfrm>
            <a:custGeom>
              <a:avLst/>
              <a:gdLst/>
              <a:ahLst/>
              <a:cxnLst/>
              <a:rect l="l" t="t" r="r" b="b"/>
              <a:pathLst>
                <a:path w="609459" h="761258">
                  <a:moveTo>
                    <a:pt x="0" y="0"/>
                  </a:moveTo>
                  <a:lnTo>
                    <a:pt x="609459" y="0"/>
                  </a:lnTo>
                  <a:lnTo>
                    <a:pt x="609459" y="761258"/>
                  </a:lnTo>
                  <a:lnTo>
                    <a:pt x="0" y="761258"/>
                  </a:lnTo>
                  <a:close/>
                </a:path>
              </a:pathLst>
            </a:custGeom>
            <a:solidFill>
              <a:srgbClr val="CC9355"/>
            </a:solidFill>
          </p:spPr>
        </p:sp>
        <p:sp>
          <p:nvSpPr>
            <p:cNvPr id="8" name="TextBox 8"/>
            <p:cNvSpPr txBox="1"/>
            <p:nvPr/>
          </p:nvSpPr>
          <p:spPr>
            <a:xfrm>
              <a:off x="0" y="-38100"/>
              <a:ext cx="609459" cy="799358"/>
            </a:xfrm>
            <a:prstGeom prst="rect">
              <a:avLst/>
            </a:prstGeom>
          </p:spPr>
          <p:txBody>
            <a:bodyPr lIns="42279" tIns="42279" rIns="42279" bIns="42279" rtlCol="0" anchor="ctr"/>
            <a:lstStyle/>
            <a:p>
              <a:pPr algn="ctr">
                <a:lnSpc>
                  <a:spcPts val="2940"/>
                </a:lnSpc>
              </a:pPr>
            </a:p>
          </p:txBody>
        </p:sp>
      </p:grpSp>
      <p:grpSp>
        <p:nvGrpSpPr>
          <p:cNvPr id="9" name="Group 9"/>
          <p:cNvGrpSpPr/>
          <p:nvPr/>
        </p:nvGrpSpPr>
        <p:grpSpPr>
          <a:xfrm rot="0">
            <a:off x="1459386" y="663759"/>
            <a:ext cx="2047585" cy="2047585"/>
            <a:chOff x="0" y="0"/>
            <a:chExt cx="812800" cy="812800"/>
          </a:xfrm>
        </p:grpSpPr>
        <p:sp>
          <p:nvSpPr>
            <p:cNvPr id="10" name="Freeform 10"/>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blipFill>
              <a:blip r:embed="rId3"/>
              <a:stretch>
                <a:fillRect l="-25046" r="-25046"/>
              </a:stretch>
            </a:blipFill>
          </p:spPr>
        </p:sp>
      </p:grpSp>
      <p:grpSp>
        <p:nvGrpSpPr>
          <p:cNvPr id="11" name="Group 11"/>
          <p:cNvGrpSpPr/>
          <p:nvPr/>
        </p:nvGrpSpPr>
        <p:grpSpPr>
          <a:xfrm rot="0">
            <a:off x="16003390" y="9840392"/>
            <a:ext cx="260862" cy="248634"/>
            <a:chOff x="0" y="0"/>
            <a:chExt cx="812800" cy="774700"/>
          </a:xfrm>
        </p:grpSpPr>
        <p:sp>
          <p:nvSpPr>
            <p:cNvPr id="12" name="Freeform 12"/>
            <p:cNvSpPr/>
            <p:nvPr/>
          </p:nvSpPr>
          <p:spPr>
            <a:xfrm>
              <a:off x="0" y="0"/>
              <a:ext cx="812800" cy="774700"/>
            </a:xfrm>
            <a:custGeom>
              <a:avLst/>
              <a:gdLst/>
              <a:ahLst/>
              <a:cxnLst/>
              <a:rect l="l" t="t" r="r" b="b"/>
              <a:pathLst>
                <a:path w="812800" h="7747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close/>
                </a:path>
              </a:pathLst>
            </a:custGeom>
            <a:solidFill>
              <a:srgbClr val="CC9355"/>
            </a:solidFill>
          </p:spPr>
        </p:sp>
        <p:sp>
          <p:nvSpPr>
            <p:cNvPr id="13" name="TextBox 13"/>
            <p:cNvSpPr txBox="1"/>
            <p:nvPr/>
          </p:nvSpPr>
          <p:spPr>
            <a:xfrm>
              <a:off x="228600" y="228600"/>
              <a:ext cx="355600" cy="381000"/>
            </a:xfrm>
            <a:prstGeom prst="rect">
              <a:avLst/>
            </a:prstGeom>
          </p:spPr>
          <p:txBody>
            <a:bodyPr lIns="50800" tIns="50800" rIns="50800" bIns="50800" rtlCol="0" anchor="ctr"/>
            <a:lstStyle/>
            <a:p>
              <a:pPr algn="ctr">
                <a:lnSpc>
                  <a:spcPts val="2940"/>
                </a:lnSpc>
              </a:pPr>
            </a:p>
          </p:txBody>
        </p:sp>
      </p:grpSp>
      <p:grpSp>
        <p:nvGrpSpPr>
          <p:cNvPr id="14" name="Group 14"/>
          <p:cNvGrpSpPr/>
          <p:nvPr/>
        </p:nvGrpSpPr>
        <p:grpSpPr>
          <a:xfrm rot="0">
            <a:off x="16264251" y="9840392"/>
            <a:ext cx="260862" cy="248634"/>
            <a:chOff x="0" y="0"/>
            <a:chExt cx="812800" cy="774700"/>
          </a:xfrm>
        </p:grpSpPr>
        <p:sp>
          <p:nvSpPr>
            <p:cNvPr id="15" name="Freeform 15"/>
            <p:cNvSpPr/>
            <p:nvPr/>
          </p:nvSpPr>
          <p:spPr>
            <a:xfrm>
              <a:off x="0" y="0"/>
              <a:ext cx="812800" cy="774700"/>
            </a:xfrm>
            <a:custGeom>
              <a:avLst/>
              <a:gdLst/>
              <a:ahLst/>
              <a:cxnLst/>
              <a:rect l="l" t="t" r="r" b="b"/>
              <a:pathLst>
                <a:path w="812800" h="7747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close/>
                </a:path>
              </a:pathLst>
            </a:custGeom>
            <a:solidFill>
              <a:srgbClr val="CC9355"/>
            </a:solidFill>
          </p:spPr>
        </p:sp>
        <p:sp>
          <p:nvSpPr>
            <p:cNvPr id="16" name="TextBox 16"/>
            <p:cNvSpPr txBox="1"/>
            <p:nvPr/>
          </p:nvSpPr>
          <p:spPr>
            <a:xfrm>
              <a:off x="228600" y="228600"/>
              <a:ext cx="355600" cy="381000"/>
            </a:xfrm>
            <a:prstGeom prst="rect">
              <a:avLst/>
            </a:prstGeom>
          </p:spPr>
          <p:txBody>
            <a:bodyPr lIns="50800" tIns="50800" rIns="50800" bIns="50800" rtlCol="0" anchor="ctr"/>
            <a:lstStyle/>
            <a:p>
              <a:pPr algn="ctr">
                <a:lnSpc>
                  <a:spcPts val="2940"/>
                </a:lnSpc>
              </a:pPr>
            </a:p>
          </p:txBody>
        </p:sp>
      </p:grpSp>
      <p:grpSp>
        <p:nvGrpSpPr>
          <p:cNvPr id="17" name="Group 17"/>
          <p:cNvGrpSpPr/>
          <p:nvPr/>
        </p:nvGrpSpPr>
        <p:grpSpPr>
          <a:xfrm rot="0">
            <a:off x="16525113" y="9840392"/>
            <a:ext cx="260862" cy="248634"/>
            <a:chOff x="0" y="0"/>
            <a:chExt cx="812800" cy="774700"/>
          </a:xfrm>
        </p:grpSpPr>
        <p:sp>
          <p:nvSpPr>
            <p:cNvPr id="18" name="Freeform 18"/>
            <p:cNvSpPr/>
            <p:nvPr/>
          </p:nvSpPr>
          <p:spPr>
            <a:xfrm>
              <a:off x="0" y="0"/>
              <a:ext cx="812800" cy="774700"/>
            </a:xfrm>
            <a:custGeom>
              <a:avLst/>
              <a:gdLst/>
              <a:ahLst/>
              <a:cxnLst/>
              <a:rect l="l" t="t" r="r" b="b"/>
              <a:pathLst>
                <a:path w="812800" h="7747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close/>
                </a:path>
              </a:pathLst>
            </a:custGeom>
            <a:solidFill>
              <a:srgbClr val="CC9355"/>
            </a:solidFill>
          </p:spPr>
        </p:sp>
        <p:sp>
          <p:nvSpPr>
            <p:cNvPr id="19" name="TextBox 19"/>
            <p:cNvSpPr txBox="1"/>
            <p:nvPr/>
          </p:nvSpPr>
          <p:spPr>
            <a:xfrm>
              <a:off x="228600" y="228600"/>
              <a:ext cx="355600" cy="381000"/>
            </a:xfrm>
            <a:prstGeom prst="rect">
              <a:avLst/>
            </a:prstGeom>
          </p:spPr>
          <p:txBody>
            <a:bodyPr lIns="50800" tIns="50800" rIns="50800" bIns="50800" rtlCol="0" anchor="ctr"/>
            <a:lstStyle/>
            <a:p>
              <a:pPr algn="ctr">
                <a:lnSpc>
                  <a:spcPts val="2940"/>
                </a:lnSpc>
              </a:pPr>
            </a:p>
          </p:txBody>
        </p:sp>
      </p:grpSp>
      <p:grpSp>
        <p:nvGrpSpPr>
          <p:cNvPr id="20" name="Group 20"/>
          <p:cNvGrpSpPr/>
          <p:nvPr/>
        </p:nvGrpSpPr>
        <p:grpSpPr>
          <a:xfrm rot="0">
            <a:off x="16785975" y="9840392"/>
            <a:ext cx="260862" cy="248634"/>
            <a:chOff x="0" y="0"/>
            <a:chExt cx="812800" cy="774700"/>
          </a:xfrm>
        </p:grpSpPr>
        <p:sp>
          <p:nvSpPr>
            <p:cNvPr id="21" name="Freeform 21"/>
            <p:cNvSpPr/>
            <p:nvPr/>
          </p:nvSpPr>
          <p:spPr>
            <a:xfrm>
              <a:off x="0" y="0"/>
              <a:ext cx="812800" cy="774700"/>
            </a:xfrm>
            <a:custGeom>
              <a:avLst/>
              <a:gdLst/>
              <a:ahLst/>
              <a:cxnLst/>
              <a:rect l="l" t="t" r="r" b="b"/>
              <a:pathLst>
                <a:path w="812800" h="7747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close/>
                </a:path>
              </a:pathLst>
            </a:custGeom>
            <a:solidFill>
              <a:srgbClr val="CC9355"/>
            </a:solidFill>
          </p:spPr>
        </p:sp>
        <p:sp>
          <p:nvSpPr>
            <p:cNvPr id="22" name="TextBox 22"/>
            <p:cNvSpPr txBox="1"/>
            <p:nvPr/>
          </p:nvSpPr>
          <p:spPr>
            <a:xfrm>
              <a:off x="228600" y="228600"/>
              <a:ext cx="355600" cy="381000"/>
            </a:xfrm>
            <a:prstGeom prst="rect">
              <a:avLst/>
            </a:prstGeom>
          </p:spPr>
          <p:txBody>
            <a:bodyPr lIns="50800" tIns="50800" rIns="50800" bIns="50800" rtlCol="0" anchor="ctr"/>
            <a:lstStyle/>
            <a:p>
              <a:pPr algn="ctr">
                <a:lnSpc>
                  <a:spcPts val="2940"/>
                </a:lnSpc>
              </a:pPr>
            </a:p>
          </p:txBody>
        </p:sp>
      </p:grpSp>
      <p:grpSp>
        <p:nvGrpSpPr>
          <p:cNvPr id="23" name="Group 23"/>
          <p:cNvGrpSpPr/>
          <p:nvPr/>
        </p:nvGrpSpPr>
        <p:grpSpPr>
          <a:xfrm rot="0">
            <a:off x="17046836" y="9840392"/>
            <a:ext cx="260862" cy="248634"/>
            <a:chOff x="0" y="0"/>
            <a:chExt cx="812800" cy="774700"/>
          </a:xfrm>
        </p:grpSpPr>
        <p:sp>
          <p:nvSpPr>
            <p:cNvPr id="24" name="Freeform 24"/>
            <p:cNvSpPr/>
            <p:nvPr/>
          </p:nvSpPr>
          <p:spPr>
            <a:xfrm>
              <a:off x="0" y="0"/>
              <a:ext cx="812800" cy="774700"/>
            </a:xfrm>
            <a:custGeom>
              <a:avLst/>
              <a:gdLst/>
              <a:ahLst/>
              <a:cxnLst/>
              <a:rect l="l" t="t" r="r" b="b"/>
              <a:pathLst>
                <a:path w="812800" h="7747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close/>
                </a:path>
              </a:pathLst>
            </a:custGeom>
            <a:solidFill>
              <a:srgbClr val="CC9355"/>
            </a:solidFill>
          </p:spPr>
        </p:sp>
        <p:sp>
          <p:nvSpPr>
            <p:cNvPr id="25" name="TextBox 25"/>
            <p:cNvSpPr txBox="1"/>
            <p:nvPr/>
          </p:nvSpPr>
          <p:spPr>
            <a:xfrm>
              <a:off x="228600" y="228600"/>
              <a:ext cx="355600" cy="381000"/>
            </a:xfrm>
            <a:prstGeom prst="rect">
              <a:avLst/>
            </a:prstGeom>
          </p:spPr>
          <p:txBody>
            <a:bodyPr lIns="50800" tIns="50800" rIns="50800" bIns="50800" rtlCol="0" anchor="ctr"/>
            <a:lstStyle/>
            <a:p>
              <a:pPr algn="ctr">
                <a:lnSpc>
                  <a:spcPts val="2940"/>
                </a:lnSpc>
              </a:pPr>
            </a:p>
          </p:txBody>
        </p:sp>
      </p:grpSp>
      <p:grpSp>
        <p:nvGrpSpPr>
          <p:cNvPr id="26" name="Group 26"/>
          <p:cNvGrpSpPr/>
          <p:nvPr/>
        </p:nvGrpSpPr>
        <p:grpSpPr>
          <a:xfrm rot="0">
            <a:off x="169717" y="2995121"/>
            <a:ext cx="1925895" cy="2405579"/>
            <a:chOff x="0" y="0"/>
            <a:chExt cx="609459" cy="761258"/>
          </a:xfrm>
        </p:grpSpPr>
        <p:sp>
          <p:nvSpPr>
            <p:cNvPr id="27" name="Freeform 27"/>
            <p:cNvSpPr/>
            <p:nvPr/>
          </p:nvSpPr>
          <p:spPr>
            <a:xfrm>
              <a:off x="0" y="0"/>
              <a:ext cx="609459" cy="761258"/>
            </a:xfrm>
            <a:custGeom>
              <a:avLst/>
              <a:gdLst/>
              <a:ahLst/>
              <a:cxnLst/>
              <a:rect l="l" t="t" r="r" b="b"/>
              <a:pathLst>
                <a:path w="609459" h="761258">
                  <a:moveTo>
                    <a:pt x="0" y="0"/>
                  </a:moveTo>
                  <a:lnTo>
                    <a:pt x="609459" y="0"/>
                  </a:lnTo>
                  <a:lnTo>
                    <a:pt x="609459" y="761258"/>
                  </a:lnTo>
                  <a:lnTo>
                    <a:pt x="0" y="761258"/>
                  </a:lnTo>
                  <a:close/>
                </a:path>
              </a:pathLst>
            </a:custGeom>
            <a:solidFill>
              <a:srgbClr val="134548"/>
            </a:solidFill>
          </p:spPr>
        </p:sp>
        <p:sp>
          <p:nvSpPr>
            <p:cNvPr id="28" name="TextBox 28"/>
            <p:cNvSpPr txBox="1"/>
            <p:nvPr/>
          </p:nvSpPr>
          <p:spPr>
            <a:xfrm>
              <a:off x="0" y="-38100"/>
              <a:ext cx="609459" cy="799358"/>
            </a:xfrm>
            <a:prstGeom prst="rect">
              <a:avLst/>
            </a:prstGeom>
          </p:spPr>
          <p:txBody>
            <a:bodyPr lIns="42279" tIns="42279" rIns="42279" bIns="42279" rtlCol="0" anchor="ctr"/>
            <a:lstStyle/>
            <a:p>
              <a:pPr algn="ctr">
                <a:lnSpc>
                  <a:spcPts val="2940"/>
                </a:lnSpc>
              </a:pPr>
            </a:p>
          </p:txBody>
        </p:sp>
      </p:grpSp>
      <p:grpSp>
        <p:nvGrpSpPr>
          <p:cNvPr id="29" name="Group 29"/>
          <p:cNvGrpSpPr/>
          <p:nvPr/>
        </p:nvGrpSpPr>
        <p:grpSpPr>
          <a:xfrm rot="0">
            <a:off x="543417" y="3909253"/>
            <a:ext cx="2047585" cy="2047585"/>
            <a:chOff x="0" y="0"/>
            <a:chExt cx="812800" cy="812800"/>
          </a:xfrm>
        </p:grpSpPr>
        <p:sp>
          <p:nvSpPr>
            <p:cNvPr id="30" name="Freeform 30"/>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blipFill>
              <a:blip r:embed="rId4"/>
              <a:stretch>
                <a:fillRect l="-25046" r="-25046"/>
              </a:stretch>
            </a:blipFill>
          </p:spPr>
        </p:sp>
      </p:grpSp>
      <p:grpSp>
        <p:nvGrpSpPr>
          <p:cNvPr id="31" name="Group 31"/>
          <p:cNvGrpSpPr/>
          <p:nvPr/>
        </p:nvGrpSpPr>
        <p:grpSpPr>
          <a:xfrm rot="0">
            <a:off x="16802084" y="1952671"/>
            <a:ext cx="260862" cy="221197"/>
            <a:chOff x="0" y="0"/>
            <a:chExt cx="812800" cy="689212"/>
          </a:xfrm>
        </p:grpSpPr>
        <p:sp>
          <p:nvSpPr>
            <p:cNvPr id="32" name="Freeform 32"/>
            <p:cNvSpPr/>
            <p:nvPr/>
          </p:nvSpPr>
          <p:spPr>
            <a:xfrm>
              <a:off x="0" y="0"/>
              <a:ext cx="812800" cy="689212"/>
            </a:xfrm>
            <a:custGeom>
              <a:avLst/>
              <a:gdLst/>
              <a:ahLst/>
              <a:cxnLst/>
              <a:rect l="l" t="t" r="r" b="b"/>
              <a:pathLst>
                <a:path w="812800" h="689212">
                  <a:moveTo>
                    <a:pt x="406400" y="0"/>
                  </a:moveTo>
                  <a:lnTo>
                    <a:pt x="502338" y="263255"/>
                  </a:lnTo>
                  <a:lnTo>
                    <a:pt x="812800" y="263255"/>
                  </a:lnTo>
                  <a:lnTo>
                    <a:pt x="561631" y="425957"/>
                  </a:lnTo>
                  <a:lnTo>
                    <a:pt x="657569" y="689212"/>
                  </a:lnTo>
                  <a:lnTo>
                    <a:pt x="406400" y="526512"/>
                  </a:lnTo>
                  <a:lnTo>
                    <a:pt x="155231" y="689212"/>
                  </a:lnTo>
                  <a:lnTo>
                    <a:pt x="251169" y="425957"/>
                  </a:lnTo>
                  <a:lnTo>
                    <a:pt x="0" y="263255"/>
                  </a:lnTo>
                  <a:lnTo>
                    <a:pt x="310462" y="263255"/>
                  </a:lnTo>
                  <a:lnTo>
                    <a:pt x="406400" y="0"/>
                  </a:lnTo>
                  <a:close/>
                </a:path>
              </a:pathLst>
            </a:custGeom>
            <a:solidFill>
              <a:srgbClr val="CC9355"/>
            </a:solidFill>
          </p:spPr>
        </p:sp>
        <p:sp>
          <p:nvSpPr>
            <p:cNvPr id="33" name="TextBox 33"/>
            <p:cNvSpPr txBox="1"/>
            <p:nvPr/>
          </p:nvSpPr>
          <p:spPr>
            <a:xfrm>
              <a:off x="228600" y="199170"/>
              <a:ext cx="355600" cy="343161"/>
            </a:xfrm>
            <a:prstGeom prst="rect">
              <a:avLst/>
            </a:prstGeom>
          </p:spPr>
          <p:txBody>
            <a:bodyPr lIns="50800" tIns="50800" rIns="50800" bIns="50800" rtlCol="0" anchor="ctr"/>
            <a:lstStyle/>
            <a:p>
              <a:pPr algn="ctr">
                <a:lnSpc>
                  <a:spcPts val="2940"/>
                </a:lnSpc>
              </a:pPr>
            </a:p>
          </p:txBody>
        </p:sp>
      </p:grpSp>
      <p:grpSp>
        <p:nvGrpSpPr>
          <p:cNvPr id="34" name="Group 34"/>
          <p:cNvGrpSpPr/>
          <p:nvPr/>
        </p:nvGrpSpPr>
        <p:grpSpPr>
          <a:xfrm rot="0">
            <a:off x="15501462" y="1952671"/>
            <a:ext cx="260862" cy="221197"/>
            <a:chOff x="0" y="0"/>
            <a:chExt cx="812800" cy="689212"/>
          </a:xfrm>
        </p:grpSpPr>
        <p:sp>
          <p:nvSpPr>
            <p:cNvPr id="35" name="Freeform 35"/>
            <p:cNvSpPr/>
            <p:nvPr/>
          </p:nvSpPr>
          <p:spPr>
            <a:xfrm>
              <a:off x="0" y="0"/>
              <a:ext cx="812800" cy="689212"/>
            </a:xfrm>
            <a:custGeom>
              <a:avLst/>
              <a:gdLst/>
              <a:ahLst/>
              <a:cxnLst/>
              <a:rect l="l" t="t" r="r" b="b"/>
              <a:pathLst>
                <a:path w="812800" h="689212">
                  <a:moveTo>
                    <a:pt x="406400" y="0"/>
                  </a:moveTo>
                  <a:lnTo>
                    <a:pt x="502338" y="263255"/>
                  </a:lnTo>
                  <a:lnTo>
                    <a:pt x="812800" y="263255"/>
                  </a:lnTo>
                  <a:lnTo>
                    <a:pt x="561631" y="425957"/>
                  </a:lnTo>
                  <a:lnTo>
                    <a:pt x="657569" y="689212"/>
                  </a:lnTo>
                  <a:lnTo>
                    <a:pt x="406400" y="526512"/>
                  </a:lnTo>
                  <a:lnTo>
                    <a:pt x="155231" y="689212"/>
                  </a:lnTo>
                  <a:lnTo>
                    <a:pt x="251169" y="425957"/>
                  </a:lnTo>
                  <a:lnTo>
                    <a:pt x="0" y="263255"/>
                  </a:lnTo>
                  <a:lnTo>
                    <a:pt x="310462" y="263255"/>
                  </a:lnTo>
                  <a:lnTo>
                    <a:pt x="406400" y="0"/>
                  </a:lnTo>
                  <a:close/>
                </a:path>
              </a:pathLst>
            </a:custGeom>
            <a:solidFill>
              <a:srgbClr val="CC9355"/>
            </a:solidFill>
          </p:spPr>
        </p:sp>
        <p:sp>
          <p:nvSpPr>
            <p:cNvPr id="36" name="TextBox 36"/>
            <p:cNvSpPr txBox="1"/>
            <p:nvPr/>
          </p:nvSpPr>
          <p:spPr>
            <a:xfrm>
              <a:off x="228600" y="199170"/>
              <a:ext cx="355600" cy="343161"/>
            </a:xfrm>
            <a:prstGeom prst="rect">
              <a:avLst/>
            </a:prstGeom>
          </p:spPr>
          <p:txBody>
            <a:bodyPr lIns="50800" tIns="50800" rIns="50800" bIns="50800" rtlCol="0" anchor="ctr"/>
            <a:lstStyle/>
            <a:p>
              <a:pPr algn="ctr">
                <a:lnSpc>
                  <a:spcPts val="2940"/>
                </a:lnSpc>
              </a:pPr>
            </a:p>
          </p:txBody>
        </p:sp>
      </p:grpSp>
      <p:grpSp>
        <p:nvGrpSpPr>
          <p:cNvPr id="37" name="Group 37"/>
          <p:cNvGrpSpPr/>
          <p:nvPr/>
        </p:nvGrpSpPr>
        <p:grpSpPr>
          <a:xfrm rot="0">
            <a:off x="15762324" y="1952671"/>
            <a:ext cx="260862" cy="221197"/>
            <a:chOff x="0" y="0"/>
            <a:chExt cx="812800" cy="689212"/>
          </a:xfrm>
        </p:grpSpPr>
        <p:sp>
          <p:nvSpPr>
            <p:cNvPr id="38" name="Freeform 38"/>
            <p:cNvSpPr/>
            <p:nvPr/>
          </p:nvSpPr>
          <p:spPr>
            <a:xfrm>
              <a:off x="0" y="0"/>
              <a:ext cx="812800" cy="689212"/>
            </a:xfrm>
            <a:custGeom>
              <a:avLst/>
              <a:gdLst/>
              <a:ahLst/>
              <a:cxnLst/>
              <a:rect l="l" t="t" r="r" b="b"/>
              <a:pathLst>
                <a:path w="812800" h="689212">
                  <a:moveTo>
                    <a:pt x="406400" y="0"/>
                  </a:moveTo>
                  <a:lnTo>
                    <a:pt x="502338" y="263255"/>
                  </a:lnTo>
                  <a:lnTo>
                    <a:pt x="812800" y="263255"/>
                  </a:lnTo>
                  <a:lnTo>
                    <a:pt x="561631" y="425957"/>
                  </a:lnTo>
                  <a:lnTo>
                    <a:pt x="657569" y="689212"/>
                  </a:lnTo>
                  <a:lnTo>
                    <a:pt x="406400" y="526512"/>
                  </a:lnTo>
                  <a:lnTo>
                    <a:pt x="155231" y="689212"/>
                  </a:lnTo>
                  <a:lnTo>
                    <a:pt x="251169" y="425957"/>
                  </a:lnTo>
                  <a:lnTo>
                    <a:pt x="0" y="263255"/>
                  </a:lnTo>
                  <a:lnTo>
                    <a:pt x="310462" y="263255"/>
                  </a:lnTo>
                  <a:lnTo>
                    <a:pt x="406400" y="0"/>
                  </a:lnTo>
                  <a:close/>
                </a:path>
              </a:pathLst>
            </a:custGeom>
            <a:solidFill>
              <a:srgbClr val="CC9355"/>
            </a:solidFill>
          </p:spPr>
        </p:sp>
        <p:sp>
          <p:nvSpPr>
            <p:cNvPr id="39" name="TextBox 39"/>
            <p:cNvSpPr txBox="1"/>
            <p:nvPr/>
          </p:nvSpPr>
          <p:spPr>
            <a:xfrm>
              <a:off x="228600" y="199170"/>
              <a:ext cx="355600" cy="343161"/>
            </a:xfrm>
            <a:prstGeom prst="rect">
              <a:avLst/>
            </a:prstGeom>
          </p:spPr>
          <p:txBody>
            <a:bodyPr lIns="50800" tIns="50800" rIns="50800" bIns="50800" rtlCol="0" anchor="ctr"/>
            <a:lstStyle/>
            <a:p>
              <a:pPr algn="ctr">
                <a:lnSpc>
                  <a:spcPts val="2940"/>
                </a:lnSpc>
              </a:pPr>
            </a:p>
          </p:txBody>
        </p:sp>
      </p:grpSp>
      <p:grpSp>
        <p:nvGrpSpPr>
          <p:cNvPr id="40" name="Group 40"/>
          <p:cNvGrpSpPr/>
          <p:nvPr/>
        </p:nvGrpSpPr>
        <p:grpSpPr>
          <a:xfrm rot="0">
            <a:off x="16284047" y="1925235"/>
            <a:ext cx="260862" cy="248634"/>
            <a:chOff x="0" y="0"/>
            <a:chExt cx="812800" cy="774700"/>
          </a:xfrm>
        </p:grpSpPr>
        <p:sp>
          <p:nvSpPr>
            <p:cNvPr id="41" name="Freeform 41"/>
            <p:cNvSpPr/>
            <p:nvPr/>
          </p:nvSpPr>
          <p:spPr>
            <a:xfrm>
              <a:off x="0" y="0"/>
              <a:ext cx="812800" cy="774700"/>
            </a:xfrm>
            <a:custGeom>
              <a:avLst/>
              <a:gdLst/>
              <a:ahLst/>
              <a:cxnLst/>
              <a:rect l="l" t="t" r="r" b="b"/>
              <a:pathLst>
                <a:path w="812800" h="7747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close/>
                </a:path>
              </a:pathLst>
            </a:custGeom>
            <a:solidFill>
              <a:srgbClr val="CC9355"/>
            </a:solidFill>
          </p:spPr>
        </p:sp>
        <p:sp>
          <p:nvSpPr>
            <p:cNvPr id="42" name="TextBox 42"/>
            <p:cNvSpPr txBox="1"/>
            <p:nvPr/>
          </p:nvSpPr>
          <p:spPr>
            <a:xfrm>
              <a:off x="228600" y="228600"/>
              <a:ext cx="355600" cy="381000"/>
            </a:xfrm>
            <a:prstGeom prst="rect">
              <a:avLst/>
            </a:prstGeom>
          </p:spPr>
          <p:txBody>
            <a:bodyPr lIns="50800" tIns="50800" rIns="50800" bIns="50800" rtlCol="0" anchor="ctr"/>
            <a:lstStyle/>
            <a:p>
              <a:pPr algn="ctr">
                <a:lnSpc>
                  <a:spcPts val="2940"/>
                </a:lnSpc>
              </a:pPr>
            </a:p>
          </p:txBody>
        </p:sp>
      </p:grpSp>
      <p:grpSp>
        <p:nvGrpSpPr>
          <p:cNvPr id="43" name="Group 43"/>
          <p:cNvGrpSpPr/>
          <p:nvPr/>
        </p:nvGrpSpPr>
        <p:grpSpPr>
          <a:xfrm rot="0">
            <a:off x="16284047" y="1952671"/>
            <a:ext cx="260862" cy="221197"/>
            <a:chOff x="0" y="0"/>
            <a:chExt cx="812800" cy="689212"/>
          </a:xfrm>
        </p:grpSpPr>
        <p:sp>
          <p:nvSpPr>
            <p:cNvPr id="44" name="Freeform 44"/>
            <p:cNvSpPr/>
            <p:nvPr/>
          </p:nvSpPr>
          <p:spPr>
            <a:xfrm>
              <a:off x="0" y="0"/>
              <a:ext cx="812800" cy="689212"/>
            </a:xfrm>
            <a:custGeom>
              <a:avLst/>
              <a:gdLst/>
              <a:ahLst/>
              <a:cxnLst/>
              <a:rect l="l" t="t" r="r" b="b"/>
              <a:pathLst>
                <a:path w="812800" h="689212">
                  <a:moveTo>
                    <a:pt x="406400" y="0"/>
                  </a:moveTo>
                  <a:lnTo>
                    <a:pt x="502338" y="263255"/>
                  </a:lnTo>
                  <a:lnTo>
                    <a:pt x="812800" y="263255"/>
                  </a:lnTo>
                  <a:lnTo>
                    <a:pt x="561631" y="425957"/>
                  </a:lnTo>
                  <a:lnTo>
                    <a:pt x="657569" y="689212"/>
                  </a:lnTo>
                  <a:lnTo>
                    <a:pt x="406400" y="526512"/>
                  </a:lnTo>
                  <a:lnTo>
                    <a:pt x="155231" y="689212"/>
                  </a:lnTo>
                  <a:lnTo>
                    <a:pt x="251169" y="425957"/>
                  </a:lnTo>
                  <a:lnTo>
                    <a:pt x="0" y="263255"/>
                  </a:lnTo>
                  <a:lnTo>
                    <a:pt x="310462" y="263255"/>
                  </a:lnTo>
                  <a:lnTo>
                    <a:pt x="406400" y="0"/>
                  </a:lnTo>
                  <a:close/>
                </a:path>
              </a:pathLst>
            </a:custGeom>
            <a:solidFill>
              <a:srgbClr val="D9D9D9"/>
            </a:solidFill>
          </p:spPr>
        </p:sp>
        <p:sp>
          <p:nvSpPr>
            <p:cNvPr id="45" name="TextBox 45"/>
            <p:cNvSpPr txBox="1"/>
            <p:nvPr/>
          </p:nvSpPr>
          <p:spPr>
            <a:xfrm>
              <a:off x="228600" y="199170"/>
              <a:ext cx="355600" cy="343161"/>
            </a:xfrm>
            <a:prstGeom prst="rect">
              <a:avLst/>
            </a:prstGeom>
          </p:spPr>
          <p:txBody>
            <a:bodyPr lIns="50800" tIns="50800" rIns="50800" bIns="50800" rtlCol="0" anchor="ctr"/>
            <a:lstStyle/>
            <a:p>
              <a:pPr algn="ctr">
                <a:lnSpc>
                  <a:spcPts val="2940"/>
                </a:lnSpc>
              </a:pPr>
            </a:p>
          </p:txBody>
        </p:sp>
      </p:grpSp>
      <p:grpSp>
        <p:nvGrpSpPr>
          <p:cNvPr id="46" name="Group 46"/>
          <p:cNvGrpSpPr/>
          <p:nvPr/>
        </p:nvGrpSpPr>
        <p:grpSpPr>
          <a:xfrm rot="0">
            <a:off x="4066871" y="9626708"/>
            <a:ext cx="260862" cy="248634"/>
            <a:chOff x="0" y="0"/>
            <a:chExt cx="812800" cy="774700"/>
          </a:xfrm>
        </p:grpSpPr>
        <p:sp>
          <p:nvSpPr>
            <p:cNvPr id="47" name="Freeform 47"/>
            <p:cNvSpPr/>
            <p:nvPr/>
          </p:nvSpPr>
          <p:spPr>
            <a:xfrm>
              <a:off x="0" y="0"/>
              <a:ext cx="812800" cy="774700"/>
            </a:xfrm>
            <a:custGeom>
              <a:avLst/>
              <a:gdLst/>
              <a:ahLst/>
              <a:cxnLst/>
              <a:rect l="l" t="t" r="r" b="b"/>
              <a:pathLst>
                <a:path w="812800" h="7747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close/>
                </a:path>
              </a:pathLst>
            </a:custGeom>
            <a:solidFill>
              <a:srgbClr val="134548"/>
            </a:solidFill>
          </p:spPr>
        </p:sp>
        <p:sp>
          <p:nvSpPr>
            <p:cNvPr id="48" name="TextBox 48"/>
            <p:cNvSpPr txBox="1"/>
            <p:nvPr/>
          </p:nvSpPr>
          <p:spPr>
            <a:xfrm>
              <a:off x="228600" y="228600"/>
              <a:ext cx="355600" cy="381000"/>
            </a:xfrm>
            <a:prstGeom prst="rect">
              <a:avLst/>
            </a:prstGeom>
          </p:spPr>
          <p:txBody>
            <a:bodyPr lIns="50800" tIns="50800" rIns="50800" bIns="50800" rtlCol="0" anchor="ctr"/>
            <a:lstStyle/>
            <a:p>
              <a:pPr algn="ctr">
                <a:lnSpc>
                  <a:spcPts val="2940"/>
                </a:lnSpc>
              </a:pPr>
            </a:p>
          </p:txBody>
        </p:sp>
      </p:grpSp>
      <p:grpSp>
        <p:nvGrpSpPr>
          <p:cNvPr id="49" name="Group 49"/>
          <p:cNvGrpSpPr/>
          <p:nvPr/>
        </p:nvGrpSpPr>
        <p:grpSpPr>
          <a:xfrm rot="0">
            <a:off x="4327732" y="9626708"/>
            <a:ext cx="260862" cy="248634"/>
            <a:chOff x="0" y="0"/>
            <a:chExt cx="812800" cy="774700"/>
          </a:xfrm>
        </p:grpSpPr>
        <p:sp>
          <p:nvSpPr>
            <p:cNvPr id="50" name="Freeform 50"/>
            <p:cNvSpPr/>
            <p:nvPr/>
          </p:nvSpPr>
          <p:spPr>
            <a:xfrm>
              <a:off x="0" y="0"/>
              <a:ext cx="812800" cy="774700"/>
            </a:xfrm>
            <a:custGeom>
              <a:avLst/>
              <a:gdLst/>
              <a:ahLst/>
              <a:cxnLst/>
              <a:rect l="l" t="t" r="r" b="b"/>
              <a:pathLst>
                <a:path w="812800" h="7747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close/>
                </a:path>
              </a:pathLst>
            </a:custGeom>
            <a:solidFill>
              <a:srgbClr val="134548"/>
            </a:solidFill>
          </p:spPr>
        </p:sp>
        <p:sp>
          <p:nvSpPr>
            <p:cNvPr id="51" name="TextBox 51"/>
            <p:cNvSpPr txBox="1"/>
            <p:nvPr/>
          </p:nvSpPr>
          <p:spPr>
            <a:xfrm>
              <a:off x="228600" y="228600"/>
              <a:ext cx="355600" cy="381000"/>
            </a:xfrm>
            <a:prstGeom prst="rect">
              <a:avLst/>
            </a:prstGeom>
          </p:spPr>
          <p:txBody>
            <a:bodyPr lIns="50800" tIns="50800" rIns="50800" bIns="50800" rtlCol="0" anchor="ctr"/>
            <a:lstStyle/>
            <a:p>
              <a:pPr algn="ctr">
                <a:lnSpc>
                  <a:spcPts val="2940"/>
                </a:lnSpc>
              </a:pPr>
            </a:p>
          </p:txBody>
        </p:sp>
      </p:grpSp>
      <p:grpSp>
        <p:nvGrpSpPr>
          <p:cNvPr id="52" name="Group 52"/>
          <p:cNvGrpSpPr/>
          <p:nvPr/>
        </p:nvGrpSpPr>
        <p:grpSpPr>
          <a:xfrm rot="0">
            <a:off x="4588594" y="9626708"/>
            <a:ext cx="260862" cy="248634"/>
            <a:chOff x="0" y="0"/>
            <a:chExt cx="812800" cy="774700"/>
          </a:xfrm>
        </p:grpSpPr>
        <p:sp>
          <p:nvSpPr>
            <p:cNvPr id="53" name="Freeform 53"/>
            <p:cNvSpPr/>
            <p:nvPr/>
          </p:nvSpPr>
          <p:spPr>
            <a:xfrm>
              <a:off x="0" y="0"/>
              <a:ext cx="812800" cy="774700"/>
            </a:xfrm>
            <a:custGeom>
              <a:avLst/>
              <a:gdLst/>
              <a:ahLst/>
              <a:cxnLst/>
              <a:rect l="l" t="t" r="r" b="b"/>
              <a:pathLst>
                <a:path w="812800" h="7747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close/>
                </a:path>
              </a:pathLst>
            </a:custGeom>
            <a:solidFill>
              <a:srgbClr val="134548"/>
            </a:solidFill>
          </p:spPr>
        </p:sp>
        <p:sp>
          <p:nvSpPr>
            <p:cNvPr id="54" name="TextBox 54"/>
            <p:cNvSpPr txBox="1"/>
            <p:nvPr/>
          </p:nvSpPr>
          <p:spPr>
            <a:xfrm>
              <a:off x="228600" y="228600"/>
              <a:ext cx="355600" cy="381000"/>
            </a:xfrm>
            <a:prstGeom prst="rect">
              <a:avLst/>
            </a:prstGeom>
          </p:spPr>
          <p:txBody>
            <a:bodyPr lIns="50800" tIns="50800" rIns="50800" bIns="50800" rtlCol="0" anchor="ctr"/>
            <a:lstStyle/>
            <a:p>
              <a:pPr algn="ctr">
                <a:lnSpc>
                  <a:spcPts val="2940"/>
                </a:lnSpc>
              </a:pPr>
            </a:p>
          </p:txBody>
        </p:sp>
      </p:grpSp>
      <p:grpSp>
        <p:nvGrpSpPr>
          <p:cNvPr id="55" name="Group 55"/>
          <p:cNvGrpSpPr/>
          <p:nvPr/>
        </p:nvGrpSpPr>
        <p:grpSpPr>
          <a:xfrm rot="0">
            <a:off x="4849456" y="9626708"/>
            <a:ext cx="260862" cy="248634"/>
            <a:chOff x="0" y="0"/>
            <a:chExt cx="812800" cy="774700"/>
          </a:xfrm>
        </p:grpSpPr>
        <p:sp>
          <p:nvSpPr>
            <p:cNvPr id="56" name="Freeform 56"/>
            <p:cNvSpPr/>
            <p:nvPr/>
          </p:nvSpPr>
          <p:spPr>
            <a:xfrm>
              <a:off x="0" y="0"/>
              <a:ext cx="812800" cy="774700"/>
            </a:xfrm>
            <a:custGeom>
              <a:avLst/>
              <a:gdLst/>
              <a:ahLst/>
              <a:cxnLst/>
              <a:rect l="l" t="t" r="r" b="b"/>
              <a:pathLst>
                <a:path w="812800" h="7747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close/>
                </a:path>
              </a:pathLst>
            </a:custGeom>
            <a:gradFill rotWithShape="1">
              <a:gsLst>
                <a:gs pos="0">
                  <a:srgbClr val="134548">
                    <a:alpha val="100000"/>
                  </a:srgbClr>
                </a:gs>
                <a:gs pos="100000">
                  <a:srgbClr val="D9D9D9">
                    <a:alpha val="100000"/>
                  </a:srgbClr>
                </a:gs>
              </a:gsLst>
              <a:lin ang="0"/>
            </a:gradFill>
          </p:spPr>
        </p:sp>
        <p:sp>
          <p:nvSpPr>
            <p:cNvPr id="57" name="TextBox 57"/>
            <p:cNvSpPr txBox="1"/>
            <p:nvPr/>
          </p:nvSpPr>
          <p:spPr>
            <a:xfrm>
              <a:off x="228600" y="228600"/>
              <a:ext cx="355600" cy="381000"/>
            </a:xfrm>
            <a:prstGeom prst="rect">
              <a:avLst/>
            </a:prstGeom>
          </p:spPr>
          <p:txBody>
            <a:bodyPr lIns="50800" tIns="50800" rIns="50800" bIns="50800" rtlCol="0" anchor="ctr"/>
            <a:lstStyle/>
            <a:p>
              <a:pPr algn="ctr">
                <a:lnSpc>
                  <a:spcPts val="2940"/>
                </a:lnSpc>
              </a:pPr>
            </a:p>
          </p:txBody>
        </p:sp>
      </p:grpSp>
      <p:grpSp>
        <p:nvGrpSpPr>
          <p:cNvPr id="58" name="Group 58"/>
          <p:cNvGrpSpPr/>
          <p:nvPr/>
        </p:nvGrpSpPr>
        <p:grpSpPr>
          <a:xfrm rot="0">
            <a:off x="5110317" y="9626708"/>
            <a:ext cx="260862" cy="248634"/>
            <a:chOff x="0" y="0"/>
            <a:chExt cx="812800" cy="774700"/>
          </a:xfrm>
        </p:grpSpPr>
        <p:sp>
          <p:nvSpPr>
            <p:cNvPr id="59" name="Freeform 59"/>
            <p:cNvSpPr/>
            <p:nvPr/>
          </p:nvSpPr>
          <p:spPr>
            <a:xfrm>
              <a:off x="0" y="0"/>
              <a:ext cx="812800" cy="774700"/>
            </a:xfrm>
            <a:custGeom>
              <a:avLst/>
              <a:gdLst/>
              <a:ahLst/>
              <a:cxnLst/>
              <a:rect l="l" t="t" r="r" b="b"/>
              <a:pathLst>
                <a:path w="812800" h="7747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close/>
                </a:path>
              </a:pathLst>
            </a:custGeom>
            <a:solidFill>
              <a:srgbClr val="D9D9D9"/>
            </a:solidFill>
          </p:spPr>
        </p:sp>
        <p:sp>
          <p:nvSpPr>
            <p:cNvPr id="60" name="TextBox 60"/>
            <p:cNvSpPr txBox="1"/>
            <p:nvPr/>
          </p:nvSpPr>
          <p:spPr>
            <a:xfrm>
              <a:off x="228600" y="228600"/>
              <a:ext cx="355600" cy="381000"/>
            </a:xfrm>
            <a:prstGeom prst="rect">
              <a:avLst/>
            </a:prstGeom>
          </p:spPr>
          <p:txBody>
            <a:bodyPr lIns="50800" tIns="50800" rIns="50800" bIns="50800" rtlCol="0" anchor="ctr"/>
            <a:lstStyle/>
            <a:p>
              <a:pPr algn="ctr">
                <a:lnSpc>
                  <a:spcPts val="2940"/>
                </a:lnSpc>
              </a:pPr>
            </a:p>
          </p:txBody>
        </p:sp>
      </p:grpSp>
      <p:grpSp>
        <p:nvGrpSpPr>
          <p:cNvPr id="61" name="Group 61"/>
          <p:cNvGrpSpPr/>
          <p:nvPr/>
        </p:nvGrpSpPr>
        <p:grpSpPr>
          <a:xfrm rot="0">
            <a:off x="217055" y="7608942"/>
            <a:ext cx="1925895" cy="2405579"/>
            <a:chOff x="0" y="0"/>
            <a:chExt cx="609459" cy="761258"/>
          </a:xfrm>
        </p:grpSpPr>
        <p:sp>
          <p:nvSpPr>
            <p:cNvPr id="62" name="Freeform 62"/>
            <p:cNvSpPr/>
            <p:nvPr/>
          </p:nvSpPr>
          <p:spPr>
            <a:xfrm>
              <a:off x="0" y="0"/>
              <a:ext cx="609459" cy="761258"/>
            </a:xfrm>
            <a:custGeom>
              <a:avLst/>
              <a:gdLst/>
              <a:ahLst/>
              <a:cxnLst/>
              <a:rect l="l" t="t" r="r" b="b"/>
              <a:pathLst>
                <a:path w="609459" h="761258">
                  <a:moveTo>
                    <a:pt x="0" y="0"/>
                  </a:moveTo>
                  <a:lnTo>
                    <a:pt x="609459" y="0"/>
                  </a:lnTo>
                  <a:lnTo>
                    <a:pt x="609459" y="761258"/>
                  </a:lnTo>
                  <a:lnTo>
                    <a:pt x="0" y="761258"/>
                  </a:lnTo>
                  <a:close/>
                </a:path>
              </a:pathLst>
            </a:custGeom>
            <a:solidFill>
              <a:srgbClr val="134548"/>
            </a:solidFill>
          </p:spPr>
        </p:sp>
        <p:sp>
          <p:nvSpPr>
            <p:cNvPr id="63" name="TextBox 63"/>
            <p:cNvSpPr txBox="1"/>
            <p:nvPr/>
          </p:nvSpPr>
          <p:spPr>
            <a:xfrm>
              <a:off x="0" y="-38100"/>
              <a:ext cx="609459" cy="799358"/>
            </a:xfrm>
            <a:prstGeom prst="rect">
              <a:avLst/>
            </a:prstGeom>
          </p:spPr>
          <p:txBody>
            <a:bodyPr lIns="42279" tIns="42279" rIns="42279" bIns="42279" rtlCol="0" anchor="ctr"/>
            <a:lstStyle/>
            <a:p>
              <a:pPr algn="ctr">
                <a:lnSpc>
                  <a:spcPts val="2940"/>
                </a:lnSpc>
              </a:pPr>
            </a:p>
          </p:txBody>
        </p:sp>
      </p:grpSp>
      <p:grpSp>
        <p:nvGrpSpPr>
          <p:cNvPr id="64" name="Group 64"/>
          <p:cNvGrpSpPr/>
          <p:nvPr/>
        </p:nvGrpSpPr>
        <p:grpSpPr>
          <a:xfrm rot="0">
            <a:off x="657743" y="7966382"/>
            <a:ext cx="1818933" cy="1818933"/>
            <a:chOff x="0" y="0"/>
            <a:chExt cx="812800" cy="812800"/>
          </a:xfrm>
        </p:grpSpPr>
        <p:sp>
          <p:nvSpPr>
            <p:cNvPr id="65" name="Freeform 65"/>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blipFill>
              <a:blip r:embed="rId5"/>
              <a:stretch>
                <a:fillRect l="-6770" t="-22533" r="-77144"/>
              </a:stretch>
            </a:blipFill>
          </p:spPr>
        </p:sp>
      </p:grpSp>
      <p:grpSp>
        <p:nvGrpSpPr>
          <p:cNvPr id="66" name="Group 66"/>
          <p:cNvGrpSpPr/>
          <p:nvPr/>
        </p:nvGrpSpPr>
        <p:grpSpPr>
          <a:xfrm rot="0">
            <a:off x="9799065" y="9806655"/>
            <a:ext cx="260862" cy="248634"/>
            <a:chOff x="0" y="0"/>
            <a:chExt cx="812800" cy="774700"/>
          </a:xfrm>
        </p:grpSpPr>
        <p:sp>
          <p:nvSpPr>
            <p:cNvPr id="67" name="Freeform 67"/>
            <p:cNvSpPr/>
            <p:nvPr/>
          </p:nvSpPr>
          <p:spPr>
            <a:xfrm>
              <a:off x="0" y="0"/>
              <a:ext cx="812800" cy="774700"/>
            </a:xfrm>
            <a:custGeom>
              <a:avLst/>
              <a:gdLst/>
              <a:ahLst/>
              <a:cxnLst/>
              <a:rect l="l" t="t" r="r" b="b"/>
              <a:pathLst>
                <a:path w="812800" h="7747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close/>
                </a:path>
              </a:pathLst>
            </a:custGeom>
            <a:solidFill>
              <a:srgbClr val="134548"/>
            </a:solidFill>
          </p:spPr>
        </p:sp>
        <p:sp>
          <p:nvSpPr>
            <p:cNvPr id="68" name="TextBox 68"/>
            <p:cNvSpPr txBox="1"/>
            <p:nvPr/>
          </p:nvSpPr>
          <p:spPr>
            <a:xfrm>
              <a:off x="228600" y="228600"/>
              <a:ext cx="355600" cy="381000"/>
            </a:xfrm>
            <a:prstGeom prst="rect">
              <a:avLst/>
            </a:prstGeom>
          </p:spPr>
          <p:txBody>
            <a:bodyPr lIns="50800" tIns="50800" rIns="50800" bIns="50800" rtlCol="0" anchor="ctr"/>
            <a:lstStyle/>
            <a:p>
              <a:pPr algn="ctr">
                <a:lnSpc>
                  <a:spcPts val="2940"/>
                </a:lnSpc>
              </a:pPr>
            </a:p>
          </p:txBody>
        </p:sp>
      </p:grpSp>
      <p:grpSp>
        <p:nvGrpSpPr>
          <p:cNvPr id="69" name="Group 69"/>
          <p:cNvGrpSpPr/>
          <p:nvPr/>
        </p:nvGrpSpPr>
        <p:grpSpPr>
          <a:xfrm rot="0">
            <a:off x="10137096" y="9806655"/>
            <a:ext cx="260862" cy="248634"/>
            <a:chOff x="0" y="0"/>
            <a:chExt cx="812800" cy="774700"/>
          </a:xfrm>
        </p:grpSpPr>
        <p:sp>
          <p:nvSpPr>
            <p:cNvPr id="70" name="Freeform 70"/>
            <p:cNvSpPr/>
            <p:nvPr/>
          </p:nvSpPr>
          <p:spPr>
            <a:xfrm>
              <a:off x="0" y="0"/>
              <a:ext cx="812800" cy="774700"/>
            </a:xfrm>
            <a:custGeom>
              <a:avLst/>
              <a:gdLst/>
              <a:ahLst/>
              <a:cxnLst/>
              <a:rect l="l" t="t" r="r" b="b"/>
              <a:pathLst>
                <a:path w="812800" h="7747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close/>
                </a:path>
              </a:pathLst>
            </a:custGeom>
            <a:solidFill>
              <a:srgbClr val="134548"/>
            </a:solidFill>
          </p:spPr>
        </p:sp>
        <p:sp>
          <p:nvSpPr>
            <p:cNvPr id="71" name="TextBox 71"/>
            <p:cNvSpPr txBox="1"/>
            <p:nvPr/>
          </p:nvSpPr>
          <p:spPr>
            <a:xfrm>
              <a:off x="228600" y="228600"/>
              <a:ext cx="355600" cy="381000"/>
            </a:xfrm>
            <a:prstGeom prst="rect">
              <a:avLst/>
            </a:prstGeom>
          </p:spPr>
          <p:txBody>
            <a:bodyPr lIns="50800" tIns="50800" rIns="50800" bIns="50800" rtlCol="0" anchor="ctr"/>
            <a:lstStyle/>
            <a:p>
              <a:pPr algn="ctr">
                <a:lnSpc>
                  <a:spcPts val="2940"/>
                </a:lnSpc>
              </a:pPr>
            </a:p>
          </p:txBody>
        </p:sp>
      </p:grpSp>
      <p:grpSp>
        <p:nvGrpSpPr>
          <p:cNvPr id="72" name="Group 72"/>
          <p:cNvGrpSpPr/>
          <p:nvPr/>
        </p:nvGrpSpPr>
        <p:grpSpPr>
          <a:xfrm rot="0">
            <a:off x="10397957" y="9806655"/>
            <a:ext cx="260862" cy="248634"/>
            <a:chOff x="0" y="0"/>
            <a:chExt cx="812800" cy="774700"/>
          </a:xfrm>
        </p:grpSpPr>
        <p:sp>
          <p:nvSpPr>
            <p:cNvPr id="73" name="Freeform 73"/>
            <p:cNvSpPr/>
            <p:nvPr/>
          </p:nvSpPr>
          <p:spPr>
            <a:xfrm>
              <a:off x="0" y="0"/>
              <a:ext cx="812800" cy="774700"/>
            </a:xfrm>
            <a:custGeom>
              <a:avLst/>
              <a:gdLst/>
              <a:ahLst/>
              <a:cxnLst/>
              <a:rect l="l" t="t" r="r" b="b"/>
              <a:pathLst>
                <a:path w="812800" h="7747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close/>
                </a:path>
              </a:pathLst>
            </a:custGeom>
            <a:solidFill>
              <a:srgbClr val="134548"/>
            </a:solidFill>
          </p:spPr>
        </p:sp>
        <p:sp>
          <p:nvSpPr>
            <p:cNvPr id="74" name="TextBox 74"/>
            <p:cNvSpPr txBox="1"/>
            <p:nvPr/>
          </p:nvSpPr>
          <p:spPr>
            <a:xfrm>
              <a:off x="228600" y="228600"/>
              <a:ext cx="355600" cy="381000"/>
            </a:xfrm>
            <a:prstGeom prst="rect">
              <a:avLst/>
            </a:prstGeom>
          </p:spPr>
          <p:txBody>
            <a:bodyPr lIns="50800" tIns="50800" rIns="50800" bIns="50800" rtlCol="0" anchor="ctr"/>
            <a:lstStyle/>
            <a:p>
              <a:pPr algn="ctr">
                <a:lnSpc>
                  <a:spcPts val="2940"/>
                </a:lnSpc>
              </a:pPr>
            </a:p>
          </p:txBody>
        </p:sp>
      </p:grpSp>
      <p:grpSp>
        <p:nvGrpSpPr>
          <p:cNvPr id="75" name="Group 75"/>
          <p:cNvGrpSpPr/>
          <p:nvPr/>
        </p:nvGrpSpPr>
        <p:grpSpPr>
          <a:xfrm rot="0">
            <a:off x="10658819" y="9806655"/>
            <a:ext cx="260862" cy="248634"/>
            <a:chOff x="0" y="0"/>
            <a:chExt cx="812800" cy="774700"/>
          </a:xfrm>
        </p:grpSpPr>
        <p:sp>
          <p:nvSpPr>
            <p:cNvPr id="76" name="Freeform 76"/>
            <p:cNvSpPr/>
            <p:nvPr/>
          </p:nvSpPr>
          <p:spPr>
            <a:xfrm>
              <a:off x="0" y="0"/>
              <a:ext cx="812800" cy="774700"/>
            </a:xfrm>
            <a:custGeom>
              <a:avLst/>
              <a:gdLst/>
              <a:ahLst/>
              <a:cxnLst/>
              <a:rect l="l" t="t" r="r" b="b"/>
              <a:pathLst>
                <a:path w="812800" h="7747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close/>
                </a:path>
              </a:pathLst>
            </a:custGeom>
            <a:solidFill>
              <a:srgbClr val="134548"/>
            </a:solidFill>
          </p:spPr>
        </p:sp>
        <p:sp>
          <p:nvSpPr>
            <p:cNvPr id="77" name="TextBox 77"/>
            <p:cNvSpPr txBox="1"/>
            <p:nvPr/>
          </p:nvSpPr>
          <p:spPr>
            <a:xfrm>
              <a:off x="228600" y="228600"/>
              <a:ext cx="355600" cy="381000"/>
            </a:xfrm>
            <a:prstGeom prst="rect">
              <a:avLst/>
            </a:prstGeom>
          </p:spPr>
          <p:txBody>
            <a:bodyPr lIns="50800" tIns="50800" rIns="50800" bIns="50800" rtlCol="0" anchor="ctr"/>
            <a:lstStyle/>
            <a:p>
              <a:pPr algn="ctr">
                <a:lnSpc>
                  <a:spcPts val="2940"/>
                </a:lnSpc>
              </a:pPr>
            </a:p>
          </p:txBody>
        </p:sp>
      </p:grpSp>
      <p:grpSp>
        <p:nvGrpSpPr>
          <p:cNvPr id="78" name="Group 78"/>
          <p:cNvGrpSpPr/>
          <p:nvPr/>
        </p:nvGrpSpPr>
        <p:grpSpPr>
          <a:xfrm rot="0">
            <a:off x="10919681" y="9806655"/>
            <a:ext cx="260862" cy="248634"/>
            <a:chOff x="0" y="0"/>
            <a:chExt cx="812800" cy="774700"/>
          </a:xfrm>
        </p:grpSpPr>
        <p:sp>
          <p:nvSpPr>
            <p:cNvPr id="79" name="Freeform 79"/>
            <p:cNvSpPr/>
            <p:nvPr/>
          </p:nvSpPr>
          <p:spPr>
            <a:xfrm>
              <a:off x="0" y="0"/>
              <a:ext cx="812800" cy="774700"/>
            </a:xfrm>
            <a:custGeom>
              <a:avLst/>
              <a:gdLst/>
              <a:ahLst/>
              <a:cxnLst/>
              <a:rect l="l" t="t" r="r" b="b"/>
              <a:pathLst>
                <a:path w="812800" h="7747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close/>
                </a:path>
              </a:pathLst>
            </a:custGeom>
            <a:solidFill>
              <a:srgbClr val="134548"/>
            </a:solidFill>
          </p:spPr>
        </p:sp>
        <p:sp>
          <p:nvSpPr>
            <p:cNvPr id="80" name="TextBox 80"/>
            <p:cNvSpPr txBox="1"/>
            <p:nvPr/>
          </p:nvSpPr>
          <p:spPr>
            <a:xfrm>
              <a:off x="228600" y="228600"/>
              <a:ext cx="355600" cy="381000"/>
            </a:xfrm>
            <a:prstGeom prst="rect">
              <a:avLst/>
            </a:prstGeom>
          </p:spPr>
          <p:txBody>
            <a:bodyPr lIns="50800" tIns="50800" rIns="50800" bIns="50800" rtlCol="0" anchor="ctr"/>
            <a:lstStyle/>
            <a:p>
              <a:pPr algn="ctr">
                <a:lnSpc>
                  <a:spcPts val="2940"/>
                </a:lnSpc>
              </a:pPr>
            </a:p>
          </p:txBody>
        </p:sp>
      </p:grpSp>
      <p:sp>
        <p:nvSpPr>
          <p:cNvPr id="81" name="TextBox 81"/>
          <p:cNvSpPr txBox="1"/>
          <p:nvPr/>
        </p:nvSpPr>
        <p:spPr>
          <a:xfrm>
            <a:off x="3659371" y="616134"/>
            <a:ext cx="12975158" cy="1189355"/>
          </a:xfrm>
          <a:prstGeom prst="rect">
            <a:avLst/>
          </a:prstGeom>
        </p:spPr>
        <p:txBody>
          <a:bodyPr lIns="0" tIns="0" rIns="0" bIns="0" rtlCol="0" anchor="t">
            <a:spAutoFit/>
          </a:bodyPr>
          <a:lstStyle/>
          <a:p>
            <a:pPr marL="0" lvl="0" indent="0" algn="just">
              <a:lnSpc>
                <a:spcPts val="3220"/>
              </a:lnSpc>
              <a:spcBef>
                <a:spcPct val="0"/>
              </a:spcBef>
            </a:pPr>
            <a:r>
              <a:rPr lang="en-US" sz="2300" b="1">
                <a:solidFill>
                  <a:srgbClr val="5B5B5B"/>
                </a:solidFill>
                <a:latin typeface="Montserrat Bold" panose="00000800000000000000"/>
                <a:ea typeface="Montserrat Bold" panose="00000800000000000000"/>
                <a:cs typeface="Montserrat Bold" panose="00000800000000000000"/>
                <a:sym typeface="Montserrat Bold" panose="00000800000000000000"/>
              </a:rPr>
              <a:t> </a:t>
            </a:r>
            <a:r>
              <a:rPr lang="en-US" sz="2300" b="1">
                <a:solidFill>
                  <a:srgbClr val="CC9355"/>
                </a:solidFill>
                <a:latin typeface="Montserrat Bold" panose="00000800000000000000"/>
                <a:ea typeface="Montserrat Bold" panose="00000800000000000000"/>
                <a:cs typeface="Montserrat Bold" panose="00000800000000000000"/>
                <a:sym typeface="Montserrat Bold" panose="00000800000000000000"/>
              </a:rPr>
              <a:t>persoanele cu funcții de conducere a subdiviziunilor din cadrul instituțiilor publice bugetare, cu excepția celor care conduc subdiviziuni ce desfășoară activități auxiliare</a:t>
            </a:r>
            <a:endParaRPr lang="en-US" sz="2300" b="1">
              <a:solidFill>
                <a:srgbClr val="CC9355"/>
              </a:solidFill>
              <a:latin typeface="Montserrat Bold" panose="00000800000000000000"/>
              <a:ea typeface="Montserrat Bold" panose="00000800000000000000"/>
              <a:cs typeface="Montserrat Bold" panose="00000800000000000000"/>
              <a:sym typeface="Montserrat Bold" panose="00000800000000000000"/>
            </a:endParaRPr>
          </a:p>
        </p:txBody>
      </p:sp>
      <p:sp>
        <p:nvSpPr>
          <p:cNvPr id="82" name="TextBox 82"/>
          <p:cNvSpPr txBox="1"/>
          <p:nvPr/>
        </p:nvSpPr>
        <p:spPr>
          <a:xfrm>
            <a:off x="3556158" y="130922"/>
            <a:ext cx="12177257" cy="393455"/>
          </a:xfrm>
          <a:prstGeom prst="rect">
            <a:avLst/>
          </a:prstGeom>
        </p:spPr>
        <p:txBody>
          <a:bodyPr lIns="0" tIns="0" rIns="0" bIns="0" rtlCol="0" anchor="t">
            <a:spAutoFit/>
          </a:bodyPr>
          <a:lstStyle/>
          <a:p>
            <a:pPr marL="0" lvl="0" indent="0" algn="ctr">
              <a:lnSpc>
                <a:spcPts val="3175"/>
              </a:lnSpc>
            </a:pPr>
            <a:r>
              <a:rPr lang="en-US" sz="2540">
                <a:solidFill>
                  <a:srgbClr val="000000"/>
                </a:solidFill>
                <a:latin typeface="Montserrat" panose="00000500000000000000"/>
                <a:ea typeface="Montserrat" panose="00000500000000000000"/>
                <a:cs typeface="Montserrat" panose="00000500000000000000"/>
                <a:sym typeface="Montserrat" panose="00000500000000000000"/>
              </a:rPr>
              <a:t> </a:t>
            </a:r>
            <a:r>
              <a:rPr lang="en-US" sz="2540" b="1">
                <a:solidFill>
                  <a:srgbClr val="134548"/>
                </a:solidFill>
                <a:latin typeface="Montserrat Bold" panose="00000800000000000000"/>
                <a:ea typeface="Montserrat Bold" panose="00000800000000000000"/>
                <a:cs typeface="Montserrat Bold" panose="00000800000000000000"/>
                <a:sym typeface="Montserrat Bold" panose="00000800000000000000"/>
              </a:rPr>
              <a:t>Subiecţii declarării averii și intereselor personale:</a:t>
            </a:r>
            <a:endParaRPr lang="en-US" sz="2540" b="1">
              <a:solidFill>
                <a:srgbClr val="134548"/>
              </a:solidFill>
              <a:latin typeface="Montserrat Bold" panose="00000800000000000000"/>
              <a:ea typeface="Montserrat Bold" panose="00000800000000000000"/>
              <a:cs typeface="Montserrat Bold" panose="00000800000000000000"/>
              <a:sym typeface="Montserrat Bold" panose="00000800000000000000"/>
            </a:endParaRPr>
          </a:p>
        </p:txBody>
      </p:sp>
      <p:sp>
        <p:nvSpPr>
          <p:cNvPr id="83" name="TextBox 83"/>
          <p:cNvSpPr txBox="1"/>
          <p:nvPr/>
        </p:nvSpPr>
        <p:spPr>
          <a:xfrm>
            <a:off x="7544207" y="1856952"/>
            <a:ext cx="5446640" cy="366150"/>
          </a:xfrm>
          <a:prstGeom prst="rect">
            <a:avLst/>
          </a:prstGeom>
        </p:spPr>
        <p:txBody>
          <a:bodyPr lIns="0" tIns="0" rIns="0" bIns="0" rtlCol="0" anchor="t">
            <a:spAutoFit/>
          </a:bodyPr>
          <a:lstStyle/>
          <a:p>
            <a:pPr marL="0" lvl="0" indent="0" algn="ctr">
              <a:lnSpc>
                <a:spcPts val="2925"/>
              </a:lnSpc>
            </a:pPr>
            <a:r>
              <a:rPr lang="en-US" sz="2340" b="1">
                <a:solidFill>
                  <a:srgbClr val="134548"/>
                </a:solidFill>
                <a:latin typeface="Montserrat Ultra-Bold" panose="00000900000000000000"/>
                <a:ea typeface="Montserrat Ultra-Bold" panose="00000900000000000000"/>
                <a:cs typeface="Montserrat Ultra-Bold" panose="00000900000000000000"/>
                <a:sym typeface="Montserrat Ultra-Bold" panose="00000900000000000000"/>
              </a:rPr>
              <a:t> </a:t>
            </a:r>
            <a:r>
              <a:rPr lang="en-US" sz="2340" b="1">
                <a:solidFill>
                  <a:srgbClr val="134548"/>
                </a:solidFill>
                <a:latin typeface="Montserrat Ultra-Bold" panose="00000900000000000000"/>
                <a:ea typeface="Montserrat Ultra-Bold" panose="00000900000000000000"/>
                <a:cs typeface="Montserrat Ultra-Bold" panose="00000900000000000000"/>
                <a:sym typeface="Montserrat Ultra-Bold" panose="00000900000000000000"/>
              </a:rPr>
              <a:t> Subiecții declară:</a:t>
            </a:r>
            <a:endParaRPr lang="en-US" sz="2340" b="1">
              <a:solidFill>
                <a:srgbClr val="134548"/>
              </a:solidFill>
              <a:latin typeface="Montserrat Ultra-Bold" panose="00000900000000000000"/>
              <a:ea typeface="Montserrat Ultra-Bold" panose="00000900000000000000"/>
              <a:cs typeface="Montserrat Ultra-Bold" panose="00000900000000000000"/>
              <a:sym typeface="Montserrat Ultra-Bold" panose="00000900000000000000"/>
            </a:endParaRPr>
          </a:p>
        </p:txBody>
      </p:sp>
      <p:sp>
        <p:nvSpPr>
          <p:cNvPr id="84" name="TextBox 84"/>
          <p:cNvSpPr txBox="1"/>
          <p:nvPr/>
        </p:nvSpPr>
        <p:spPr>
          <a:xfrm>
            <a:off x="3659371" y="2489801"/>
            <a:ext cx="14205322" cy="569350"/>
          </a:xfrm>
          <a:prstGeom prst="rect">
            <a:avLst/>
          </a:prstGeom>
        </p:spPr>
        <p:txBody>
          <a:bodyPr lIns="0" tIns="0" rIns="0" bIns="0" rtlCol="0" anchor="t">
            <a:spAutoFit/>
          </a:bodyPr>
          <a:lstStyle/>
          <a:p>
            <a:pPr marL="0" lvl="0" indent="0" algn="l">
              <a:lnSpc>
                <a:spcPts val="2300"/>
              </a:lnSpc>
            </a:pPr>
            <a:r>
              <a:rPr lang="en-US" sz="1840" b="1">
                <a:solidFill>
                  <a:srgbClr val="134548"/>
                </a:solidFill>
                <a:latin typeface="Montserrat Ultra-Bold" panose="00000900000000000000"/>
                <a:ea typeface="Montserrat Ultra-Bold" panose="00000900000000000000"/>
                <a:cs typeface="Montserrat Ultra-Bold" panose="00000900000000000000"/>
                <a:sym typeface="Montserrat Ultra-Bold" panose="00000900000000000000"/>
              </a:rPr>
              <a:t> a) veniturile obținute de subiectul declarării împreună cu membrii familiei, concubinul/concubina în anul fiscal precedent;</a:t>
            </a:r>
            <a:endParaRPr lang="en-US" sz="1840" b="1">
              <a:solidFill>
                <a:srgbClr val="134548"/>
              </a:solidFill>
              <a:latin typeface="Montserrat Ultra-Bold" panose="00000900000000000000"/>
              <a:ea typeface="Montserrat Ultra-Bold" panose="00000900000000000000"/>
              <a:cs typeface="Montserrat Ultra-Bold" panose="00000900000000000000"/>
              <a:sym typeface="Montserrat Ultra-Bold" panose="00000900000000000000"/>
            </a:endParaRPr>
          </a:p>
        </p:txBody>
      </p:sp>
      <p:sp>
        <p:nvSpPr>
          <p:cNvPr id="85" name="TextBox 85"/>
          <p:cNvSpPr txBox="1"/>
          <p:nvPr/>
        </p:nvSpPr>
        <p:spPr>
          <a:xfrm>
            <a:off x="3637402" y="3222353"/>
            <a:ext cx="14205322" cy="283600"/>
          </a:xfrm>
          <a:prstGeom prst="rect">
            <a:avLst/>
          </a:prstGeom>
        </p:spPr>
        <p:txBody>
          <a:bodyPr lIns="0" tIns="0" rIns="0" bIns="0" rtlCol="0" anchor="t">
            <a:spAutoFit/>
          </a:bodyPr>
          <a:lstStyle/>
          <a:p>
            <a:pPr marL="0" lvl="0" indent="0" algn="l">
              <a:lnSpc>
                <a:spcPts val="2300"/>
              </a:lnSpc>
            </a:pPr>
            <a:r>
              <a:rPr lang="en-US" sz="1840" b="1">
                <a:solidFill>
                  <a:srgbClr val="7E5947"/>
                </a:solidFill>
                <a:latin typeface="Montserrat Ultra-Bold" panose="00000900000000000000"/>
                <a:ea typeface="Montserrat Ultra-Bold" panose="00000900000000000000"/>
                <a:cs typeface="Montserrat Ultra-Bold" panose="00000900000000000000"/>
                <a:sym typeface="Montserrat Ultra-Bold" panose="00000900000000000000"/>
              </a:rPr>
              <a:t> b) bunurile mobile şi imobile, </a:t>
            </a:r>
            <a:endParaRPr lang="en-US" sz="1840" b="1">
              <a:solidFill>
                <a:srgbClr val="7E5947"/>
              </a:solidFill>
              <a:latin typeface="Montserrat Ultra-Bold" panose="00000900000000000000"/>
              <a:ea typeface="Montserrat Ultra-Bold" panose="00000900000000000000"/>
              <a:cs typeface="Montserrat Ultra-Bold" panose="00000900000000000000"/>
              <a:sym typeface="Montserrat Ultra-Bold" panose="00000900000000000000"/>
            </a:endParaRPr>
          </a:p>
        </p:txBody>
      </p:sp>
      <p:sp>
        <p:nvSpPr>
          <p:cNvPr id="86" name="TextBox 86"/>
          <p:cNvSpPr txBox="1"/>
          <p:nvPr/>
        </p:nvSpPr>
        <p:spPr>
          <a:xfrm>
            <a:off x="3637402" y="3738317"/>
            <a:ext cx="14205322" cy="855100"/>
          </a:xfrm>
          <a:prstGeom prst="rect">
            <a:avLst/>
          </a:prstGeom>
        </p:spPr>
        <p:txBody>
          <a:bodyPr lIns="0" tIns="0" rIns="0" bIns="0" rtlCol="0" anchor="t">
            <a:spAutoFit/>
          </a:bodyPr>
          <a:lstStyle/>
          <a:p>
            <a:pPr marL="0" lvl="0" indent="0" algn="l">
              <a:lnSpc>
                <a:spcPts val="2300"/>
              </a:lnSpc>
            </a:pPr>
            <a:r>
              <a:rPr lang="en-US" sz="1840" b="1">
                <a:solidFill>
                  <a:srgbClr val="134548"/>
                </a:solidFill>
                <a:latin typeface="Montserrat Ultra-Bold" panose="00000900000000000000"/>
                <a:ea typeface="Montserrat Ultra-Bold" panose="00000900000000000000"/>
                <a:cs typeface="Montserrat Ultra-Bold" panose="00000900000000000000"/>
                <a:sym typeface="Montserrat Ultra-Bold" panose="00000900000000000000"/>
              </a:rPr>
              <a:t> c) bunurile transmise de către subiectul declarării cu titlu oneros sau gratuit, personal sau de către membrii familiei lui, concubinul/concubina lui către orice persoană fizică sau juridică în perioada declarării, dacă valoarea fiecărui bun depășește suma de 10 salarii medii pe economie;</a:t>
            </a:r>
            <a:endParaRPr lang="en-US" sz="1840" b="1">
              <a:solidFill>
                <a:srgbClr val="134548"/>
              </a:solidFill>
              <a:latin typeface="Montserrat Ultra-Bold" panose="00000900000000000000"/>
              <a:ea typeface="Montserrat Ultra-Bold" panose="00000900000000000000"/>
              <a:cs typeface="Montserrat Ultra-Bold" panose="00000900000000000000"/>
              <a:sym typeface="Montserrat Ultra-Bold" panose="00000900000000000000"/>
            </a:endParaRPr>
          </a:p>
        </p:txBody>
      </p:sp>
      <p:sp>
        <p:nvSpPr>
          <p:cNvPr id="87" name="TextBox 87"/>
          <p:cNvSpPr txBox="1"/>
          <p:nvPr/>
        </p:nvSpPr>
        <p:spPr>
          <a:xfrm>
            <a:off x="3637402" y="4831351"/>
            <a:ext cx="14205322" cy="569350"/>
          </a:xfrm>
          <a:prstGeom prst="rect">
            <a:avLst/>
          </a:prstGeom>
        </p:spPr>
        <p:txBody>
          <a:bodyPr lIns="0" tIns="0" rIns="0" bIns="0" rtlCol="0" anchor="t">
            <a:spAutoFit/>
          </a:bodyPr>
          <a:lstStyle/>
          <a:p>
            <a:pPr marL="0" lvl="0" indent="0" algn="l">
              <a:lnSpc>
                <a:spcPts val="2300"/>
              </a:lnSpc>
            </a:pPr>
            <a:r>
              <a:rPr lang="en-US" sz="1840" b="1">
                <a:solidFill>
                  <a:srgbClr val="956152"/>
                </a:solidFill>
                <a:latin typeface="Montserrat Ultra-Bold" panose="00000900000000000000"/>
                <a:ea typeface="Montserrat Ultra-Bold" panose="00000900000000000000"/>
                <a:cs typeface="Montserrat Ultra-Bold" panose="00000900000000000000"/>
                <a:sym typeface="Montserrat Ultra-Bold" panose="00000900000000000000"/>
              </a:rPr>
              <a:t> d) activele financiare,  adică numerarul în monedă națională sau în valută străină care depășește valoarea a 15 salarii medii pe economie </a:t>
            </a:r>
            <a:endParaRPr lang="en-US" sz="1840" b="1">
              <a:solidFill>
                <a:srgbClr val="956152"/>
              </a:solidFill>
              <a:latin typeface="Montserrat Ultra-Bold" panose="00000900000000000000"/>
              <a:ea typeface="Montserrat Ultra-Bold" panose="00000900000000000000"/>
              <a:cs typeface="Montserrat Ultra-Bold" panose="00000900000000000000"/>
              <a:sym typeface="Montserrat Ultra-Bold" panose="00000900000000000000"/>
            </a:endParaRPr>
          </a:p>
        </p:txBody>
      </p:sp>
      <p:sp>
        <p:nvSpPr>
          <p:cNvPr id="88" name="TextBox 88"/>
          <p:cNvSpPr txBox="1"/>
          <p:nvPr/>
        </p:nvSpPr>
        <p:spPr>
          <a:xfrm>
            <a:off x="3556158" y="5667400"/>
            <a:ext cx="14205322" cy="569350"/>
          </a:xfrm>
          <a:prstGeom prst="rect">
            <a:avLst/>
          </a:prstGeom>
        </p:spPr>
        <p:txBody>
          <a:bodyPr lIns="0" tIns="0" rIns="0" bIns="0" rtlCol="0" anchor="t">
            <a:spAutoFit/>
          </a:bodyPr>
          <a:lstStyle/>
          <a:p>
            <a:pPr marL="0" lvl="0" indent="0" algn="l">
              <a:lnSpc>
                <a:spcPts val="2300"/>
              </a:lnSpc>
            </a:pPr>
            <a:r>
              <a:rPr lang="en-US" sz="1840" b="1">
                <a:solidFill>
                  <a:srgbClr val="134548"/>
                </a:solidFill>
                <a:latin typeface="Montserrat Ultra-Bold" panose="00000900000000000000"/>
                <a:ea typeface="Montserrat Ultra-Bold" panose="00000900000000000000"/>
                <a:cs typeface="Montserrat Ultra-Bold" panose="00000900000000000000"/>
                <a:sym typeface="Montserrat Ultra-Bold" panose="00000900000000000000"/>
              </a:rPr>
              <a:t> e) datoriile personale ale subiectului declarării, ale membrilor de familie sau ale concubinului/concubinei,  dacă valoarea lor depășește valoarea a 10 salarii medii pe economie</a:t>
            </a:r>
            <a:endParaRPr lang="en-US" sz="1840" b="1">
              <a:solidFill>
                <a:srgbClr val="134548"/>
              </a:solidFill>
              <a:latin typeface="Montserrat Ultra-Bold" panose="00000900000000000000"/>
              <a:ea typeface="Montserrat Ultra-Bold" panose="00000900000000000000"/>
              <a:cs typeface="Montserrat Ultra-Bold" panose="00000900000000000000"/>
              <a:sym typeface="Montserrat Ultra-Bold" panose="00000900000000000000"/>
            </a:endParaRPr>
          </a:p>
        </p:txBody>
      </p:sp>
      <p:sp>
        <p:nvSpPr>
          <p:cNvPr id="89" name="TextBox 89"/>
          <p:cNvSpPr txBox="1"/>
          <p:nvPr/>
        </p:nvSpPr>
        <p:spPr>
          <a:xfrm>
            <a:off x="3556158" y="6443899"/>
            <a:ext cx="14205322" cy="569350"/>
          </a:xfrm>
          <a:prstGeom prst="rect">
            <a:avLst/>
          </a:prstGeom>
        </p:spPr>
        <p:txBody>
          <a:bodyPr lIns="0" tIns="0" rIns="0" bIns="0" rtlCol="0" anchor="t">
            <a:spAutoFit/>
          </a:bodyPr>
          <a:lstStyle/>
          <a:p>
            <a:pPr marL="0" lvl="0" indent="0" algn="l">
              <a:lnSpc>
                <a:spcPts val="2300"/>
              </a:lnSpc>
            </a:pPr>
            <a:r>
              <a:rPr lang="en-US" sz="1840" b="1">
                <a:solidFill>
                  <a:srgbClr val="CC9355"/>
                </a:solidFill>
                <a:latin typeface="Montserrat Ultra-Bold" panose="00000900000000000000"/>
                <a:ea typeface="Montserrat Ultra-Bold" panose="00000900000000000000"/>
                <a:cs typeface="Montserrat Ultra-Bold" panose="00000900000000000000"/>
                <a:sym typeface="Montserrat Ultra-Bold" panose="00000900000000000000"/>
              </a:rPr>
              <a:t> f) bunurile sub formă de metale şi/sau pietre preţioase, obiectele de artă și de cult,  a căror valoare unitară depășește valoarea a 15 salarii medii pe economie</a:t>
            </a:r>
            <a:endParaRPr lang="en-US" sz="1840" b="1">
              <a:solidFill>
                <a:srgbClr val="CC9355"/>
              </a:solidFill>
              <a:latin typeface="Montserrat Ultra-Bold" panose="00000900000000000000"/>
              <a:ea typeface="Montserrat Ultra-Bold" panose="00000900000000000000"/>
              <a:cs typeface="Montserrat Ultra-Bold" panose="00000900000000000000"/>
              <a:sym typeface="Montserrat Ultra-Bold" panose="00000900000000000000"/>
            </a:endParaRPr>
          </a:p>
        </p:txBody>
      </p:sp>
      <p:sp>
        <p:nvSpPr>
          <p:cNvPr id="90" name="TextBox 90"/>
          <p:cNvSpPr txBox="1"/>
          <p:nvPr/>
        </p:nvSpPr>
        <p:spPr>
          <a:xfrm>
            <a:off x="3556158" y="7222799"/>
            <a:ext cx="14205322" cy="569350"/>
          </a:xfrm>
          <a:prstGeom prst="rect">
            <a:avLst/>
          </a:prstGeom>
        </p:spPr>
        <p:txBody>
          <a:bodyPr lIns="0" tIns="0" rIns="0" bIns="0" rtlCol="0" anchor="t">
            <a:spAutoFit/>
          </a:bodyPr>
          <a:lstStyle/>
          <a:p>
            <a:pPr marL="0" lvl="0" indent="0" algn="l">
              <a:lnSpc>
                <a:spcPts val="2300"/>
              </a:lnSpc>
            </a:pPr>
            <a:r>
              <a:rPr lang="en-US" sz="1840" b="1">
                <a:solidFill>
                  <a:srgbClr val="134548"/>
                </a:solidFill>
                <a:latin typeface="Montserrat Ultra-Bold" panose="00000900000000000000"/>
                <a:ea typeface="Montserrat Ultra-Bold" panose="00000900000000000000"/>
                <a:cs typeface="Montserrat Ultra-Bold" panose="00000900000000000000"/>
                <a:sym typeface="Montserrat Ultra-Bold" panose="00000900000000000000"/>
              </a:rPr>
              <a:t> g) colecțiile de artă, numismatică, filatelie, arme sau alte bunuri a căror valoare depăşeşte valoarea a 20 de salarii medii pe economie</a:t>
            </a:r>
            <a:endParaRPr lang="en-US" sz="1840" b="1">
              <a:solidFill>
                <a:srgbClr val="134548"/>
              </a:solidFill>
              <a:latin typeface="Montserrat Ultra-Bold" panose="00000900000000000000"/>
              <a:ea typeface="Montserrat Ultra-Bold" panose="00000900000000000000"/>
              <a:cs typeface="Montserrat Ultra-Bold" panose="00000900000000000000"/>
              <a:sym typeface="Montserrat Ultra-Bold" panose="00000900000000000000"/>
            </a:endParaRPr>
          </a:p>
        </p:txBody>
      </p:sp>
      <p:sp>
        <p:nvSpPr>
          <p:cNvPr id="91" name="TextBox 91"/>
          <p:cNvSpPr txBox="1"/>
          <p:nvPr/>
        </p:nvSpPr>
        <p:spPr>
          <a:xfrm>
            <a:off x="3556158" y="8020749"/>
            <a:ext cx="14205322" cy="855100"/>
          </a:xfrm>
          <a:prstGeom prst="rect">
            <a:avLst/>
          </a:prstGeom>
        </p:spPr>
        <p:txBody>
          <a:bodyPr lIns="0" tIns="0" rIns="0" bIns="0" rtlCol="0" anchor="t">
            <a:spAutoFit/>
          </a:bodyPr>
          <a:lstStyle/>
          <a:p>
            <a:pPr marL="0" lvl="0" indent="0" algn="l">
              <a:lnSpc>
                <a:spcPts val="2300"/>
              </a:lnSpc>
            </a:pPr>
            <a:r>
              <a:rPr lang="en-US" sz="1840" b="1">
                <a:solidFill>
                  <a:srgbClr val="42281B"/>
                </a:solidFill>
                <a:latin typeface="Montserrat Ultra-Bold" panose="00000900000000000000"/>
                <a:ea typeface="Montserrat Ultra-Bold" panose="00000900000000000000"/>
                <a:cs typeface="Montserrat Ultra-Bold" panose="00000900000000000000"/>
                <a:sym typeface="Montserrat Ultra-Bold" panose="00000900000000000000"/>
              </a:rPr>
              <a:t> n) serviciile sau tipul de servicii procurate de către subiectul declarării și membrii de familie, concubin/concubină, a căror valoare cumulativă pe parcursul unui an depășește 10 salarii medii lunare pe economie </a:t>
            </a:r>
            <a:endParaRPr lang="en-US" sz="1840" b="1">
              <a:solidFill>
                <a:srgbClr val="42281B"/>
              </a:solidFill>
              <a:latin typeface="Montserrat Ultra-Bold" panose="00000900000000000000"/>
              <a:ea typeface="Montserrat Ultra-Bold" panose="00000900000000000000"/>
              <a:cs typeface="Montserrat Ultra-Bold" panose="00000900000000000000"/>
              <a:sym typeface="Montserrat Ultra-Bold" panose="0000090000000000000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55488" y="377191"/>
            <a:ext cx="609601" cy="664722"/>
          </a:xfrm>
          <a:custGeom>
            <a:avLst/>
            <a:gdLst/>
            <a:ahLst/>
            <a:cxnLst/>
            <a:rect l="l" t="t" r="r" b="b"/>
            <a:pathLst>
              <a:path w="609601" h="664722">
                <a:moveTo>
                  <a:pt x="0" y="0"/>
                </a:moveTo>
                <a:lnTo>
                  <a:pt x="609601" y="0"/>
                </a:lnTo>
                <a:lnTo>
                  <a:pt x="609601" y="664722"/>
                </a:lnTo>
                <a:lnTo>
                  <a:pt x="0" y="664722"/>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grpSp>
        <p:nvGrpSpPr>
          <p:cNvPr id="3" name="Group 3"/>
          <p:cNvGrpSpPr/>
          <p:nvPr/>
        </p:nvGrpSpPr>
        <p:grpSpPr>
          <a:xfrm rot="0">
            <a:off x="15150134" y="280881"/>
            <a:ext cx="2597766" cy="589548"/>
            <a:chOff x="0" y="0"/>
            <a:chExt cx="684185" cy="155272"/>
          </a:xfrm>
        </p:grpSpPr>
        <p:sp>
          <p:nvSpPr>
            <p:cNvPr id="4" name="Freeform 4"/>
            <p:cNvSpPr/>
            <p:nvPr/>
          </p:nvSpPr>
          <p:spPr>
            <a:xfrm>
              <a:off x="0" y="0"/>
              <a:ext cx="684185" cy="155272"/>
            </a:xfrm>
            <a:custGeom>
              <a:avLst/>
              <a:gdLst/>
              <a:ahLst/>
              <a:cxnLst/>
              <a:rect l="l" t="t" r="r" b="b"/>
              <a:pathLst>
                <a:path w="684185" h="155272">
                  <a:moveTo>
                    <a:pt x="0" y="0"/>
                  </a:moveTo>
                  <a:lnTo>
                    <a:pt x="684185" y="0"/>
                  </a:lnTo>
                  <a:lnTo>
                    <a:pt x="684185" y="155272"/>
                  </a:lnTo>
                  <a:lnTo>
                    <a:pt x="0" y="155272"/>
                  </a:lnTo>
                  <a:close/>
                </a:path>
              </a:pathLst>
            </a:custGeom>
            <a:solidFill>
              <a:srgbClr val="CC9355"/>
            </a:solidFill>
          </p:spPr>
        </p:sp>
        <p:sp>
          <p:nvSpPr>
            <p:cNvPr id="5" name="TextBox 5"/>
            <p:cNvSpPr txBox="1"/>
            <p:nvPr/>
          </p:nvSpPr>
          <p:spPr>
            <a:xfrm>
              <a:off x="0" y="-38100"/>
              <a:ext cx="684185" cy="193372"/>
            </a:xfrm>
            <a:prstGeom prst="rect">
              <a:avLst/>
            </a:prstGeom>
          </p:spPr>
          <p:txBody>
            <a:bodyPr lIns="50800" tIns="50800" rIns="50800" bIns="50800" rtlCol="0" anchor="ctr"/>
            <a:lstStyle/>
            <a:p>
              <a:pPr algn="ctr">
                <a:lnSpc>
                  <a:spcPts val="2940"/>
                </a:lnSpc>
              </a:pPr>
            </a:p>
          </p:txBody>
        </p:sp>
      </p:grpSp>
      <p:sp>
        <p:nvSpPr>
          <p:cNvPr id="6" name="TextBox 6"/>
          <p:cNvSpPr txBox="1"/>
          <p:nvPr/>
        </p:nvSpPr>
        <p:spPr>
          <a:xfrm>
            <a:off x="1028700" y="1610572"/>
            <a:ext cx="13468548" cy="625475"/>
          </a:xfrm>
          <a:prstGeom prst="rect">
            <a:avLst/>
          </a:prstGeom>
        </p:spPr>
        <p:txBody>
          <a:bodyPr lIns="0" tIns="0" rIns="0" bIns="0" rtlCol="0" anchor="t">
            <a:spAutoFit/>
          </a:bodyPr>
          <a:lstStyle/>
          <a:p>
            <a:pPr marL="0" lvl="0" indent="0" algn="l">
              <a:lnSpc>
                <a:spcPts val="2500"/>
              </a:lnSpc>
            </a:pPr>
            <a:r>
              <a:rPr lang="en-US" sz="2000" b="1">
                <a:solidFill>
                  <a:srgbClr val="CC9355"/>
                </a:solidFill>
                <a:latin typeface="Montserrat Ultra-Bold" panose="00000900000000000000"/>
                <a:ea typeface="Montserrat Ultra-Bold" panose="00000900000000000000"/>
                <a:cs typeface="Montserrat Ultra-Bold" panose="00000900000000000000"/>
                <a:sym typeface="Montserrat Ultra-Bold" panose="00000900000000000000"/>
              </a:rPr>
              <a:t>  Responsabilitatea pentru depunerea în termen a declaraţiei, precum şi pentru veridicitatea şi deplinătatea informaţiilor o poartă persoana care o depune.</a:t>
            </a:r>
            <a:endParaRPr lang="en-US" sz="2000" b="1">
              <a:solidFill>
                <a:srgbClr val="CC9355"/>
              </a:solidFill>
              <a:latin typeface="Montserrat Ultra-Bold" panose="00000900000000000000"/>
              <a:ea typeface="Montserrat Ultra-Bold" panose="00000900000000000000"/>
              <a:cs typeface="Montserrat Ultra-Bold" panose="00000900000000000000"/>
              <a:sym typeface="Montserrat Ultra-Bold" panose="00000900000000000000"/>
            </a:endParaRPr>
          </a:p>
        </p:txBody>
      </p:sp>
      <p:sp>
        <p:nvSpPr>
          <p:cNvPr id="7" name="TextBox 7"/>
          <p:cNvSpPr txBox="1"/>
          <p:nvPr/>
        </p:nvSpPr>
        <p:spPr>
          <a:xfrm>
            <a:off x="995853" y="3479647"/>
            <a:ext cx="12862600" cy="621030"/>
          </a:xfrm>
          <a:prstGeom prst="rect">
            <a:avLst/>
          </a:prstGeom>
        </p:spPr>
        <p:txBody>
          <a:bodyPr lIns="0" tIns="0" rIns="0" bIns="0" rtlCol="0" anchor="t">
            <a:spAutoFit/>
          </a:bodyPr>
          <a:lstStyle/>
          <a:p>
            <a:pPr marL="0" lvl="0" indent="0" algn="l">
              <a:lnSpc>
                <a:spcPts val="2520"/>
              </a:lnSpc>
              <a:spcBef>
                <a:spcPct val="0"/>
              </a:spcBef>
            </a:pPr>
            <a:r>
              <a:rPr lang="en-US" sz="1800" b="1">
                <a:solidFill>
                  <a:srgbClr val="CC9355"/>
                </a:solidFill>
                <a:latin typeface="Montserrat Bold" panose="00000800000000000000"/>
                <a:ea typeface="Montserrat Bold" panose="00000800000000000000"/>
                <a:cs typeface="Montserrat Bold" panose="00000800000000000000"/>
                <a:sym typeface="Montserrat Bold" panose="00000800000000000000"/>
              </a:rPr>
              <a:t> Membrii de familie, concubinul/concubina subiectului declarării sînt obligați să-i ofere acestuia informațiile privind averea, veniturile și interesele personale pe care le dețin</a:t>
            </a:r>
            <a:endParaRPr lang="en-US" sz="1800" b="1">
              <a:solidFill>
                <a:srgbClr val="CC9355"/>
              </a:solidFill>
              <a:latin typeface="Montserrat Bold" panose="00000800000000000000"/>
              <a:ea typeface="Montserrat Bold" panose="00000800000000000000"/>
              <a:cs typeface="Montserrat Bold" panose="00000800000000000000"/>
              <a:sym typeface="Montserrat Bold" panose="00000800000000000000"/>
            </a:endParaRPr>
          </a:p>
        </p:txBody>
      </p:sp>
      <p:sp>
        <p:nvSpPr>
          <p:cNvPr id="8" name="TextBox 8"/>
          <p:cNvSpPr txBox="1"/>
          <p:nvPr/>
        </p:nvSpPr>
        <p:spPr>
          <a:xfrm>
            <a:off x="995853" y="4165761"/>
            <a:ext cx="12661213" cy="621030"/>
          </a:xfrm>
          <a:prstGeom prst="rect">
            <a:avLst/>
          </a:prstGeom>
        </p:spPr>
        <p:txBody>
          <a:bodyPr lIns="0" tIns="0" rIns="0" bIns="0" rtlCol="0" anchor="t">
            <a:spAutoFit/>
          </a:bodyPr>
          <a:lstStyle/>
          <a:p>
            <a:pPr marL="0" lvl="0" indent="0" algn="l">
              <a:lnSpc>
                <a:spcPts val="2520"/>
              </a:lnSpc>
              <a:spcBef>
                <a:spcPct val="0"/>
              </a:spcBef>
            </a:pPr>
            <a:r>
              <a:rPr lang="en-US" sz="1800" b="1">
                <a:solidFill>
                  <a:srgbClr val="134548"/>
                </a:solidFill>
                <a:latin typeface="Montserrat Bold" panose="00000800000000000000"/>
                <a:ea typeface="Montserrat Bold" panose="00000800000000000000"/>
                <a:cs typeface="Montserrat Bold" panose="00000800000000000000"/>
                <a:sym typeface="Montserrat Bold" panose="00000800000000000000"/>
              </a:rPr>
              <a:t> Cerinţa privind declararea averii şi a intereselor personale se include în toate procedurile sau contractele ce reglementează angajarea</a:t>
            </a:r>
            <a:endParaRPr lang="en-US" sz="1800" b="1">
              <a:solidFill>
                <a:srgbClr val="134548"/>
              </a:solidFill>
              <a:latin typeface="Montserrat Bold" panose="00000800000000000000"/>
              <a:ea typeface="Montserrat Bold" panose="00000800000000000000"/>
              <a:cs typeface="Montserrat Bold" panose="00000800000000000000"/>
              <a:sym typeface="Montserrat Bold" panose="00000800000000000000"/>
            </a:endParaRPr>
          </a:p>
        </p:txBody>
      </p:sp>
      <p:sp>
        <p:nvSpPr>
          <p:cNvPr id="9" name="TextBox 9"/>
          <p:cNvSpPr txBox="1"/>
          <p:nvPr/>
        </p:nvSpPr>
        <p:spPr>
          <a:xfrm>
            <a:off x="194915" y="1458172"/>
            <a:ext cx="1002326" cy="668020"/>
          </a:xfrm>
          <a:prstGeom prst="rect">
            <a:avLst/>
          </a:prstGeom>
        </p:spPr>
        <p:txBody>
          <a:bodyPr lIns="0" tIns="0" rIns="0" bIns="0" rtlCol="0" anchor="t">
            <a:spAutoFit/>
          </a:bodyPr>
          <a:lstStyle/>
          <a:p>
            <a:pPr marL="0" lvl="0" indent="0" algn="l">
              <a:lnSpc>
                <a:spcPts val="5375"/>
              </a:lnSpc>
            </a:pPr>
            <a:r>
              <a:rPr lang="en-US" sz="4300" b="1">
                <a:solidFill>
                  <a:srgbClr val="134548"/>
                </a:solidFill>
                <a:latin typeface="Montserrat Ultra-Bold" panose="00000900000000000000"/>
                <a:ea typeface="Montserrat Ultra-Bold" panose="00000900000000000000"/>
                <a:cs typeface="Montserrat Ultra-Bold" panose="00000900000000000000"/>
                <a:sym typeface="Montserrat Ultra-Bold" panose="00000900000000000000"/>
              </a:rPr>
              <a:t>01</a:t>
            </a:r>
            <a:endParaRPr lang="en-US" sz="4300" b="1">
              <a:solidFill>
                <a:srgbClr val="134548"/>
              </a:solidFill>
              <a:latin typeface="Montserrat Ultra-Bold" panose="00000900000000000000"/>
              <a:ea typeface="Montserrat Ultra-Bold" panose="00000900000000000000"/>
              <a:cs typeface="Montserrat Ultra-Bold" panose="00000900000000000000"/>
              <a:sym typeface="Montserrat Ultra-Bold" panose="00000900000000000000"/>
            </a:endParaRPr>
          </a:p>
        </p:txBody>
      </p:sp>
      <p:sp>
        <p:nvSpPr>
          <p:cNvPr id="10" name="TextBox 10"/>
          <p:cNvSpPr txBox="1"/>
          <p:nvPr/>
        </p:nvSpPr>
        <p:spPr>
          <a:xfrm>
            <a:off x="194915" y="2407496"/>
            <a:ext cx="1002326" cy="668020"/>
          </a:xfrm>
          <a:prstGeom prst="rect">
            <a:avLst/>
          </a:prstGeom>
        </p:spPr>
        <p:txBody>
          <a:bodyPr lIns="0" tIns="0" rIns="0" bIns="0" rtlCol="0" anchor="t">
            <a:spAutoFit/>
          </a:bodyPr>
          <a:lstStyle/>
          <a:p>
            <a:pPr marL="0" lvl="0" indent="0" algn="l">
              <a:lnSpc>
                <a:spcPts val="5375"/>
              </a:lnSpc>
            </a:pPr>
            <a:r>
              <a:rPr lang="en-US" sz="4300" b="1">
                <a:solidFill>
                  <a:srgbClr val="000000"/>
                </a:solidFill>
                <a:latin typeface="Montserrat Ultra-Bold" panose="00000900000000000000"/>
                <a:ea typeface="Montserrat Ultra-Bold" panose="00000900000000000000"/>
                <a:cs typeface="Montserrat Ultra-Bold" panose="00000900000000000000"/>
                <a:sym typeface="Montserrat Ultra-Bold" panose="00000900000000000000"/>
              </a:rPr>
              <a:t>02</a:t>
            </a:r>
            <a:endParaRPr lang="en-US" sz="4300" b="1">
              <a:solidFill>
                <a:srgbClr val="000000"/>
              </a:solidFill>
              <a:latin typeface="Montserrat Ultra-Bold" panose="00000900000000000000"/>
              <a:ea typeface="Montserrat Ultra-Bold" panose="00000900000000000000"/>
              <a:cs typeface="Montserrat Ultra-Bold" panose="00000900000000000000"/>
              <a:sym typeface="Montserrat Ultra-Bold" panose="00000900000000000000"/>
            </a:endParaRPr>
          </a:p>
        </p:txBody>
      </p:sp>
      <p:grpSp>
        <p:nvGrpSpPr>
          <p:cNvPr id="11" name="Group 11"/>
          <p:cNvGrpSpPr/>
          <p:nvPr/>
        </p:nvGrpSpPr>
        <p:grpSpPr>
          <a:xfrm rot="0">
            <a:off x="15016694" y="3261384"/>
            <a:ext cx="3332967" cy="6937289"/>
            <a:chOff x="0" y="0"/>
            <a:chExt cx="877819" cy="1827105"/>
          </a:xfrm>
        </p:grpSpPr>
        <p:sp>
          <p:nvSpPr>
            <p:cNvPr id="12" name="Freeform 12"/>
            <p:cNvSpPr/>
            <p:nvPr/>
          </p:nvSpPr>
          <p:spPr>
            <a:xfrm>
              <a:off x="0" y="0"/>
              <a:ext cx="877819" cy="1827105"/>
            </a:xfrm>
            <a:custGeom>
              <a:avLst/>
              <a:gdLst/>
              <a:ahLst/>
              <a:cxnLst/>
              <a:rect l="l" t="t" r="r" b="b"/>
              <a:pathLst>
                <a:path w="877819" h="1827105">
                  <a:moveTo>
                    <a:pt x="0" y="0"/>
                  </a:moveTo>
                  <a:lnTo>
                    <a:pt x="877819" y="0"/>
                  </a:lnTo>
                  <a:lnTo>
                    <a:pt x="877819" y="1827105"/>
                  </a:lnTo>
                  <a:lnTo>
                    <a:pt x="0" y="1827105"/>
                  </a:lnTo>
                  <a:close/>
                </a:path>
              </a:pathLst>
            </a:custGeom>
            <a:solidFill>
              <a:srgbClr val="CC9355"/>
            </a:solidFill>
          </p:spPr>
        </p:sp>
        <p:sp>
          <p:nvSpPr>
            <p:cNvPr id="13" name="TextBox 13"/>
            <p:cNvSpPr txBox="1"/>
            <p:nvPr/>
          </p:nvSpPr>
          <p:spPr>
            <a:xfrm>
              <a:off x="0" y="-38100"/>
              <a:ext cx="877819" cy="1865205"/>
            </a:xfrm>
            <a:prstGeom prst="rect">
              <a:avLst/>
            </a:prstGeom>
          </p:spPr>
          <p:txBody>
            <a:bodyPr lIns="50800" tIns="50800" rIns="50800" bIns="50800" rtlCol="0" anchor="ctr"/>
            <a:lstStyle/>
            <a:p>
              <a:pPr algn="ctr">
                <a:lnSpc>
                  <a:spcPts val="2940"/>
                </a:lnSpc>
              </a:pPr>
            </a:p>
          </p:txBody>
        </p:sp>
      </p:grpSp>
      <p:grpSp>
        <p:nvGrpSpPr>
          <p:cNvPr id="14" name="Group 14"/>
          <p:cNvGrpSpPr/>
          <p:nvPr/>
        </p:nvGrpSpPr>
        <p:grpSpPr>
          <a:xfrm rot="0">
            <a:off x="14276913" y="3776729"/>
            <a:ext cx="3842303" cy="6145900"/>
            <a:chOff x="0" y="0"/>
            <a:chExt cx="1011965" cy="1618673"/>
          </a:xfrm>
        </p:grpSpPr>
        <p:sp>
          <p:nvSpPr>
            <p:cNvPr id="15" name="Freeform 15"/>
            <p:cNvSpPr/>
            <p:nvPr/>
          </p:nvSpPr>
          <p:spPr>
            <a:xfrm>
              <a:off x="0" y="0"/>
              <a:ext cx="1011965" cy="1618673"/>
            </a:xfrm>
            <a:custGeom>
              <a:avLst/>
              <a:gdLst/>
              <a:ahLst/>
              <a:cxnLst/>
              <a:rect l="l" t="t" r="r" b="b"/>
              <a:pathLst>
                <a:path w="1011965" h="1618673">
                  <a:moveTo>
                    <a:pt x="0" y="0"/>
                  </a:moveTo>
                  <a:lnTo>
                    <a:pt x="1011965" y="0"/>
                  </a:lnTo>
                  <a:lnTo>
                    <a:pt x="1011965" y="1618673"/>
                  </a:lnTo>
                  <a:lnTo>
                    <a:pt x="0" y="1618673"/>
                  </a:lnTo>
                  <a:close/>
                </a:path>
              </a:pathLst>
            </a:custGeom>
            <a:solidFill>
              <a:srgbClr val="134548"/>
            </a:solidFill>
          </p:spPr>
        </p:sp>
        <p:sp>
          <p:nvSpPr>
            <p:cNvPr id="16" name="TextBox 16"/>
            <p:cNvSpPr txBox="1"/>
            <p:nvPr/>
          </p:nvSpPr>
          <p:spPr>
            <a:xfrm>
              <a:off x="0" y="-38100"/>
              <a:ext cx="1011965" cy="1656773"/>
            </a:xfrm>
            <a:prstGeom prst="rect">
              <a:avLst/>
            </a:prstGeom>
          </p:spPr>
          <p:txBody>
            <a:bodyPr lIns="50800" tIns="50800" rIns="50800" bIns="50800" rtlCol="0" anchor="ctr"/>
            <a:lstStyle/>
            <a:p>
              <a:pPr algn="ctr">
                <a:lnSpc>
                  <a:spcPts val="2940"/>
                </a:lnSpc>
              </a:pPr>
            </a:p>
          </p:txBody>
        </p:sp>
      </p:grpSp>
      <p:sp>
        <p:nvSpPr>
          <p:cNvPr id="17" name="TextBox 17"/>
          <p:cNvSpPr txBox="1"/>
          <p:nvPr/>
        </p:nvSpPr>
        <p:spPr>
          <a:xfrm>
            <a:off x="1488644" y="242781"/>
            <a:ext cx="3039672" cy="1234440"/>
          </a:xfrm>
          <a:prstGeom prst="rect">
            <a:avLst/>
          </a:prstGeom>
        </p:spPr>
        <p:txBody>
          <a:bodyPr lIns="0" tIns="0" rIns="0" bIns="0" rtlCol="0" anchor="t">
            <a:spAutoFit/>
          </a:bodyPr>
          <a:lstStyle/>
          <a:p>
            <a:pPr algn="ctr">
              <a:lnSpc>
                <a:spcPts val="3360"/>
              </a:lnSpc>
              <a:spcBef>
                <a:spcPct val="0"/>
              </a:spcBef>
            </a:pPr>
            <a:r>
              <a:rPr lang="en-US" sz="2400" b="1">
                <a:solidFill>
                  <a:srgbClr val="42281B"/>
                </a:solidFill>
                <a:latin typeface="Montserrat Bold" panose="00000800000000000000"/>
                <a:ea typeface="Montserrat Bold" panose="00000800000000000000"/>
                <a:cs typeface="Montserrat Bold" panose="00000800000000000000"/>
                <a:sym typeface="Montserrat Bold" panose="00000800000000000000"/>
              </a:rPr>
              <a:t>Declaraţia de avere şi interese personale</a:t>
            </a:r>
            <a:endParaRPr lang="en-US" sz="2400" b="1">
              <a:solidFill>
                <a:srgbClr val="42281B"/>
              </a:solidFill>
              <a:latin typeface="Montserrat Bold" panose="00000800000000000000"/>
              <a:ea typeface="Montserrat Bold" panose="00000800000000000000"/>
              <a:cs typeface="Montserrat Bold" panose="00000800000000000000"/>
              <a:sym typeface="Montserrat Bold" panose="00000800000000000000"/>
            </a:endParaRPr>
          </a:p>
        </p:txBody>
      </p:sp>
      <p:sp>
        <p:nvSpPr>
          <p:cNvPr id="18" name="TextBox 18"/>
          <p:cNvSpPr txBox="1"/>
          <p:nvPr/>
        </p:nvSpPr>
        <p:spPr>
          <a:xfrm>
            <a:off x="5428444" y="424252"/>
            <a:ext cx="3039672" cy="727710"/>
          </a:xfrm>
          <a:prstGeom prst="rect">
            <a:avLst/>
          </a:prstGeom>
        </p:spPr>
        <p:txBody>
          <a:bodyPr lIns="0" tIns="0" rIns="0" bIns="0" rtlCol="0" anchor="t">
            <a:spAutoFit/>
          </a:bodyPr>
          <a:lstStyle/>
          <a:p>
            <a:pPr algn="ctr">
              <a:lnSpc>
                <a:spcPts val="2940"/>
              </a:lnSpc>
              <a:spcBef>
                <a:spcPct val="0"/>
              </a:spcBef>
            </a:pPr>
            <a:r>
              <a:rPr lang="en-US" sz="2100" b="1">
                <a:solidFill>
                  <a:srgbClr val="42281B"/>
                </a:solidFill>
                <a:latin typeface="Montserrat Bold" panose="00000800000000000000"/>
                <a:ea typeface="Montserrat Bold" panose="00000800000000000000"/>
                <a:cs typeface="Montserrat Bold" panose="00000800000000000000"/>
                <a:sym typeface="Montserrat Bold" panose="00000800000000000000"/>
              </a:rPr>
              <a:t> act personal şi irevocabil</a:t>
            </a:r>
            <a:endParaRPr lang="en-US" sz="2100" b="1">
              <a:solidFill>
                <a:srgbClr val="42281B"/>
              </a:solidFill>
              <a:latin typeface="Montserrat Bold" panose="00000800000000000000"/>
              <a:ea typeface="Montserrat Bold" panose="00000800000000000000"/>
              <a:cs typeface="Montserrat Bold" panose="00000800000000000000"/>
              <a:sym typeface="Montserrat Bold" panose="00000800000000000000"/>
            </a:endParaRPr>
          </a:p>
        </p:txBody>
      </p:sp>
      <p:sp>
        <p:nvSpPr>
          <p:cNvPr id="19" name="TextBox 19"/>
          <p:cNvSpPr txBox="1"/>
          <p:nvPr/>
        </p:nvSpPr>
        <p:spPr>
          <a:xfrm>
            <a:off x="9568935" y="537555"/>
            <a:ext cx="2739757" cy="727710"/>
          </a:xfrm>
          <a:prstGeom prst="rect">
            <a:avLst/>
          </a:prstGeom>
        </p:spPr>
        <p:txBody>
          <a:bodyPr lIns="0" tIns="0" rIns="0" bIns="0" rtlCol="0" anchor="t">
            <a:spAutoFit/>
          </a:bodyPr>
          <a:lstStyle/>
          <a:p>
            <a:pPr algn="ctr">
              <a:lnSpc>
                <a:spcPts val="2940"/>
              </a:lnSpc>
              <a:spcBef>
                <a:spcPct val="0"/>
              </a:spcBef>
            </a:pPr>
            <a:r>
              <a:rPr lang="en-US" sz="2100" b="1">
                <a:solidFill>
                  <a:srgbClr val="42281B"/>
                </a:solidFill>
                <a:latin typeface="Montserrat Bold" panose="00000800000000000000"/>
                <a:ea typeface="Montserrat Bold" panose="00000800000000000000"/>
                <a:cs typeface="Montserrat Bold" panose="00000800000000000000"/>
                <a:sym typeface="Montserrat Bold" panose="00000800000000000000"/>
              </a:rPr>
              <a:t> depus pe proprie răspundere</a:t>
            </a:r>
            <a:endParaRPr lang="en-US" sz="2100" b="1">
              <a:solidFill>
                <a:srgbClr val="42281B"/>
              </a:solidFill>
              <a:latin typeface="Montserrat Bold" panose="00000800000000000000"/>
              <a:ea typeface="Montserrat Bold" panose="00000800000000000000"/>
              <a:cs typeface="Montserrat Bold" panose="00000800000000000000"/>
              <a:sym typeface="Montserrat Bold" panose="00000800000000000000"/>
            </a:endParaRPr>
          </a:p>
        </p:txBody>
      </p:sp>
      <p:sp>
        <p:nvSpPr>
          <p:cNvPr id="20" name="TextBox 20"/>
          <p:cNvSpPr txBox="1"/>
          <p:nvPr/>
        </p:nvSpPr>
        <p:spPr>
          <a:xfrm>
            <a:off x="13145952" y="652402"/>
            <a:ext cx="3039672" cy="356235"/>
          </a:xfrm>
          <a:prstGeom prst="rect">
            <a:avLst/>
          </a:prstGeom>
        </p:spPr>
        <p:txBody>
          <a:bodyPr lIns="0" tIns="0" rIns="0" bIns="0" rtlCol="0" anchor="t">
            <a:spAutoFit/>
          </a:bodyPr>
          <a:lstStyle/>
          <a:p>
            <a:pPr algn="ctr">
              <a:lnSpc>
                <a:spcPts val="2940"/>
              </a:lnSpc>
              <a:spcBef>
                <a:spcPct val="0"/>
              </a:spcBef>
            </a:pPr>
            <a:r>
              <a:rPr lang="en-US" sz="2100" b="1">
                <a:solidFill>
                  <a:srgbClr val="42281B"/>
                </a:solidFill>
                <a:latin typeface="Montserrat Bold" panose="00000800000000000000"/>
                <a:ea typeface="Montserrat Bold" panose="00000800000000000000"/>
                <a:cs typeface="Montserrat Bold" panose="00000800000000000000"/>
                <a:sym typeface="Montserrat Bold" panose="00000800000000000000"/>
              </a:rPr>
              <a:t> act public</a:t>
            </a:r>
            <a:endParaRPr lang="en-US" sz="2100" b="1">
              <a:solidFill>
                <a:srgbClr val="42281B"/>
              </a:solidFill>
              <a:latin typeface="Montserrat Bold" panose="00000800000000000000"/>
              <a:ea typeface="Montserrat Bold" panose="00000800000000000000"/>
              <a:cs typeface="Montserrat Bold" panose="00000800000000000000"/>
              <a:sym typeface="Montserrat Bold" panose="00000800000000000000"/>
            </a:endParaRPr>
          </a:p>
        </p:txBody>
      </p:sp>
      <p:sp>
        <p:nvSpPr>
          <p:cNvPr id="21" name="AutoShape 21"/>
          <p:cNvSpPr/>
          <p:nvPr/>
        </p:nvSpPr>
        <p:spPr>
          <a:xfrm flipV="1">
            <a:off x="4742373" y="682369"/>
            <a:ext cx="1090813" cy="8133"/>
          </a:xfrm>
          <a:prstGeom prst="line">
            <a:avLst/>
          </a:prstGeom>
          <a:ln w="38100" cap="flat">
            <a:solidFill>
              <a:srgbClr val="000000"/>
            </a:solidFill>
            <a:prstDash val="solid"/>
            <a:headEnd type="none" w="sm" len="sm"/>
            <a:tailEnd type="arrow" w="med" len="sm"/>
          </a:ln>
        </p:spPr>
      </p:sp>
      <p:sp>
        <p:nvSpPr>
          <p:cNvPr id="22" name="AutoShape 22"/>
          <p:cNvSpPr/>
          <p:nvPr/>
        </p:nvSpPr>
        <p:spPr>
          <a:xfrm>
            <a:off x="12308692" y="920460"/>
            <a:ext cx="1375079" cy="0"/>
          </a:xfrm>
          <a:prstGeom prst="line">
            <a:avLst/>
          </a:prstGeom>
          <a:ln w="38100" cap="flat">
            <a:solidFill>
              <a:srgbClr val="000000"/>
            </a:solidFill>
            <a:prstDash val="solid"/>
            <a:headEnd type="none" w="sm" len="sm"/>
            <a:tailEnd type="arrow" w="med" len="sm"/>
          </a:ln>
        </p:spPr>
      </p:sp>
      <p:sp>
        <p:nvSpPr>
          <p:cNvPr id="23" name="AutoShape 23"/>
          <p:cNvSpPr/>
          <p:nvPr/>
        </p:nvSpPr>
        <p:spPr>
          <a:xfrm flipV="1">
            <a:off x="8207441" y="728601"/>
            <a:ext cx="1151809" cy="8133"/>
          </a:xfrm>
          <a:prstGeom prst="line">
            <a:avLst/>
          </a:prstGeom>
          <a:ln w="38100" cap="flat">
            <a:solidFill>
              <a:srgbClr val="000000"/>
            </a:solidFill>
            <a:prstDash val="solid"/>
            <a:headEnd type="none" w="sm" len="sm"/>
            <a:tailEnd type="arrow" w="med" len="sm"/>
          </a:ln>
        </p:spPr>
      </p:sp>
      <p:sp>
        <p:nvSpPr>
          <p:cNvPr id="24" name="TextBox 24"/>
          <p:cNvSpPr txBox="1"/>
          <p:nvPr/>
        </p:nvSpPr>
        <p:spPr>
          <a:xfrm>
            <a:off x="1065089" y="2417021"/>
            <a:ext cx="13468548" cy="939800"/>
          </a:xfrm>
          <a:prstGeom prst="rect">
            <a:avLst/>
          </a:prstGeom>
        </p:spPr>
        <p:txBody>
          <a:bodyPr lIns="0" tIns="0" rIns="0" bIns="0" rtlCol="0" anchor="t">
            <a:spAutoFit/>
          </a:bodyPr>
          <a:lstStyle/>
          <a:p>
            <a:pPr marL="0" lvl="0" indent="0" algn="l">
              <a:lnSpc>
                <a:spcPts val="2500"/>
              </a:lnSpc>
            </a:pPr>
            <a:r>
              <a:rPr lang="en-US" sz="2000" b="1">
                <a:solidFill>
                  <a:srgbClr val="134548"/>
                </a:solidFill>
                <a:latin typeface="Montserrat Ultra-Bold" panose="00000900000000000000"/>
                <a:ea typeface="Montserrat Ultra-Bold" panose="00000900000000000000"/>
                <a:cs typeface="Montserrat Ultra-Bold" panose="00000900000000000000"/>
                <a:sym typeface="Montserrat Ultra-Bold" panose="00000900000000000000"/>
              </a:rPr>
              <a:t> În cazul în care subiectul declarării constată că în declarație au fost introduse date incomplete sau eronate, acesta are dreptul să depună declarația rectificată în termen de 30 de zile de la data expirării termenului-limită pentru depunerea declarației. </a:t>
            </a:r>
            <a:endParaRPr lang="en-US" sz="2000" b="1">
              <a:solidFill>
                <a:srgbClr val="134548"/>
              </a:solidFill>
              <a:latin typeface="Montserrat Ultra-Bold" panose="00000900000000000000"/>
              <a:ea typeface="Montserrat Ultra-Bold" panose="00000900000000000000"/>
              <a:cs typeface="Montserrat Ultra-Bold" panose="00000900000000000000"/>
              <a:sym typeface="Montserrat Ultra-Bold" panose="00000900000000000000"/>
            </a:endParaRPr>
          </a:p>
        </p:txBody>
      </p:sp>
      <p:sp>
        <p:nvSpPr>
          <p:cNvPr id="25" name="TextBox 25"/>
          <p:cNvSpPr txBox="1"/>
          <p:nvPr/>
        </p:nvSpPr>
        <p:spPr>
          <a:xfrm>
            <a:off x="94221" y="3433194"/>
            <a:ext cx="1002326" cy="668020"/>
          </a:xfrm>
          <a:prstGeom prst="rect">
            <a:avLst/>
          </a:prstGeom>
        </p:spPr>
        <p:txBody>
          <a:bodyPr lIns="0" tIns="0" rIns="0" bIns="0" rtlCol="0" anchor="t">
            <a:spAutoFit/>
          </a:bodyPr>
          <a:lstStyle/>
          <a:p>
            <a:pPr marL="0" lvl="0" indent="0" algn="l">
              <a:lnSpc>
                <a:spcPts val="5375"/>
              </a:lnSpc>
            </a:pPr>
            <a:r>
              <a:rPr lang="en-US" sz="4300" b="1">
                <a:solidFill>
                  <a:srgbClr val="000000"/>
                </a:solidFill>
                <a:latin typeface="Montserrat Ultra-Bold" panose="00000900000000000000"/>
                <a:ea typeface="Montserrat Ultra-Bold" panose="00000900000000000000"/>
                <a:cs typeface="Montserrat Ultra-Bold" panose="00000900000000000000"/>
                <a:sym typeface="Montserrat Ultra-Bold" panose="00000900000000000000"/>
              </a:rPr>
              <a:t>03</a:t>
            </a:r>
            <a:endParaRPr lang="en-US" sz="4300" b="1">
              <a:solidFill>
                <a:srgbClr val="000000"/>
              </a:solidFill>
              <a:latin typeface="Montserrat Ultra-Bold" panose="00000900000000000000"/>
              <a:ea typeface="Montserrat Ultra-Bold" panose="00000900000000000000"/>
              <a:cs typeface="Montserrat Ultra-Bold" panose="00000900000000000000"/>
              <a:sym typeface="Montserrat Ultra-Bold" panose="00000900000000000000"/>
            </a:endParaRPr>
          </a:p>
        </p:txBody>
      </p:sp>
      <p:sp>
        <p:nvSpPr>
          <p:cNvPr id="26" name="TextBox 26"/>
          <p:cNvSpPr txBox="1"/>
          <p:nvPr/>
        </p:nvSpPr>
        <p:spPr>
          <a:xfrm>
            <a:off x="94221" y="4081626"/>
            <a:ext cx="1002326" cy="668020"/>
          </a:xfrm>
          <a:prstGeom prst="rect">
            <a:avLst/>
          </a:prstGeom>
        </p:spPr>
        <p:txBody>
          <a:bodyPr lIns="0" tIns="0" rIns="0" bIns="0" rtlCol="0" anchor="t">
            <a:spAutoFit/>
          </a:bodyPr>
          <a:lstStyle/>
          <a:p>
            <a:pPr marL="0" lvl="0" indent="0" algn="l">
              <a:lnSpc>
                <a:spcPts val="5375"/>
              </a:lnSpc>
            </a:pPr>
            <a:r>
              <a:rPr lang="en-US" sz="4300" b="1">
                <a:solidFill>
                  <a:srgbClr val="000000"/>
                </a:solidFill>
                <a:latin typeface="Montserrat Ultra-Bold" panose="00000900000000000000"/>
                <a:ea typeface="Montserrat Ultra-Bold" panose="00000900000000000000"/>
                <a:cs typeface="Montserrat Ultra-Bold" panose="00000900000000000000"/>
                <a:sym typeface="Montserrat Ultra-Bold" panose="00000900000000000000"/>
              </a:rPr>
              <a:t>04</a:t>
            </a:r>
            <a:endParaRPr lang="en-US" sz="4300" b="1">
              <a:solidFill>
                <a:srgbClr val="000000"/>
              </a:solidFill>
              <a:latin typeface="Montserrat Ultra-Bold" panose="00000900000000000000"/>
              <a:ea typeface="Montserrat Ultra-Bold" panose="00000900000000000000"/>
              <a:cs typeface="Montserrat Ultra-Bold" panose="00000900000000000000"/>
              <a:sym typeface="Montserrat Ultra-Bold" panose="00000900000000000000"/>
            </a:endParaRPr>
          </a:p>
        </p:txBody>
      </p:sp>
      <p:sp>
        <p:nvSpPr>
          <p:cNvPr id="27" name="TextBox 27"/>
          <p:cNvSpPr txBox="1"/>
          <p:nvPr/>
        </p:nvSpPr>
        <p:spPr>
          <a:xfrm>
            <a:off x="995853" y="4891566"/>
            <a:ext cx="12661213" cy="621030"/>
          </a:xfrm>
          <a:prstGeom prst="rect">
            <a:avLst/>
          </a:prstGeom>
        </p:spPr>
        <p:txBody>
          <a:bodyPr lIns="0" tIns="0" rIns="0" bIns="0" rtlCol="0" anchor="t">
            <a:spAutoFit/>
          </a:bodyPr>
          <a:lstStyle/>
          <a:p>
            <a:pPr marL="0" lvl="0" indent="0" algn="l">
              <a:lnSpc>
                <a:spcPts val="2520"/>
              </a:lnSpc>
              <a:spcBef>
                <a:spcPct val="0"/>
              </a:spcBef>
            </a:pPr>
            <a:r>
              <a:rPr lang="en-US" sz="1800" b="1">
                <a:solidFill>
                  <a:srgbClr val="CC9355"/>
                </a:solidFill>
                <a:latin typeface="Montserrat Bold" panose="00000800000000000000"/>
                <a:ea typeface="Montserrat Bold" panose="00000800000000000000"/>
                <a:cs typeface="Montserrat Bold" panose="00000800000000000000"/>
                <a:sym typeface="Montserrat Bold" panose="00000800000000000000"/>
              </a:rPr>
              <a:t> Declaraţia se depune anual, pînă în data de 31 martie, indicîndu-se veniturile obținute  în anul fiscal precedent</a:t>
            </a:r>
            <a:endParaRPr lang="en-US" sz="1800" b="1">
              <a:solidFill>
                <a:srgbClr val="CC9355"/>
              </a:solidFill>
              <a:latin typeface="Montserrat Bold" panose="00000800000000000000"/>
              <a:ea typeface="Montserrat Bold" panose="00000800000000000000"/>
              <a:cs typeface="Montserrat Bold" panose="00000800000000000000"/>
              <a:sym typeface="Montserrat Bold" panose="00000800000000000000"/>
            </a:endParaRPr>
          </a:p>
        </p:txBody>
      </p:sp>
      <p:sp>
        <p:nvSpPr>
          <p:cNvPr id="28" name="TextBox 28"/>
          <p:cNvSpPr txBox="1"/>
          <p:nvPr/>
        </p:nvSpPr>
        <p:spPr>
          <a:xfrm>
            <a:off x="995853" y="5617371"/>
            <a:ext cx="12661213" cy="621030"/>
          </a:xfrm>
          <a:prstGeom prst="rect">
            <a:avLst/>
          </a:prstGeom>
        </p:spPr>
        <p:txBody>
          <a:bodyPr lIns="0" tIns="0" rIns="0" bIns="0" rtlCol="0" anchor="t">
            <a:spAutoFit/>
          </a:bodyPr>
          <a:lstStyle/>
          <a:p>
            <a:pPr marL="0" lvl="0" indent="0" algn="l">
              <a:lnSpc>
                <a:spcPts val="2520"/>
              </a:lnSpc>
              <a:spcBef>
                <a:spcPct val="0"/>
              </a:spcBef>
            </a:pPr>
            <a:r>
              <a:rPr lang="en-US" sz="1800" b="1">
                <a:solidFill>
                  <a:srgbClr val="134548"/>
                </a:solidFill>
                <a:latin typeface="Montserrat Bold" panose="00000800000000000000"/>
                <a:ea typeface="Montserrat Bold" panose="00000800000000000000"/>
                <a:cs typeface="Montserrat Bold" panose="00000800000000000000"/>
                <a:sym typeface="Montserrat Bold" panose="00000800000000000000"/>
              </a:rPr>
              <a:t>   Declaraţia se depune în termen de </a:t>
            </a:r>
            <a:r>
              <a:rPr lang="en-US" sz="1800" b="1">
                <a:solidFill>
                  <a:srgbClr val="CC9355"/>
                </a:solidFill>
                <a:latin typeface="Montserrat Bold" panose="00000800000000000000"/>
                <a:ea typeface="Montserrat Bold" panose="00000800000000000000"/>
                <a:cs typeface="Montserrat Bold" panose="00000800000000000000"/>
                <a:sym typeface="Montserrat Bold" panose="00000800000000000000"/>
              </a:rPr>
              <a:t>30 de zile</a:t>
            </a:r>
            <a:r>
              <a:rPr lang="en-US" sz="1800" b="1">
                <a:solidFill>
                  <a:srgbClr val="134548"/>
                </a:solidFill>
                <a:latin typeface="Montserrat Bold" panose="00000800000000000000"/>
                <a:ea typeface="Montserrat Bold" panose="00000800000000000000"/>
                <a:cs typeface="Montserrat Bold" panose="00000800000000000000"/>
                <a:sym typeface="Montserrat Bold" panose="00000800000000000000"/>
              </a:rPr>
              <a:t> de la data angajării,   indicîndu-se veniturile obținute  în anul fiscal precedent,</a:t>
            </a:r>
            <a:endParaRPr lang="en-US" sz="1800" b="1">
              <a:solidFill>
                <a:srgbClr val="134548"/>
              </a:solidFill>
              <a:latin typeface="Montserrat Bold" panose="00000800000000000000"/>
              <a:ea typeface="Montserrat Bold" panose="00000800000000000000"/>
              <a:cs typeface="Montserrat Bold" panose="00000800000000000000"/>
              <a:sym typeface="Montserrat Bold" panose="00000800000000000000"/>
            </a:endParaRPr>
          </a:p>
        </p:txBody>
      </p:sp>
      <p:sp>
        <p:nvSpPr>
          <p:cNvPr id="29" name="TextBox 29"/>
          <p:cNvSpPr txBox="1"/>
          <p:nvPr/>
        </p:nvSpPr>
        <p:spPr>
          <a:xfrm>
            <a:off x="62763" y="4799965"/>
            <a:ext cx="1002326" cy="668020"/>
          </a:xfrm>
          <a:prstGeom prst="rect">
            <a:avLst/>
          </a:prstGeom>
        </p:spPr>
        <p:txBody>
          <a:bodyPr lIns="0" tIns="0" rIns="0" bIns="0" rtlCol="0" anchor="t">
            <a:spAutoFit/>
          </a:bodyPr>
          <a:lstStyle/>
          <a:p>
            <a:pPr marL="0" lvl="0" indent="0" algn="l">
              <a:lnSpc>
                <a:spcPts val="5375"/>
              </a:lnSpc>
            </a:pPr>
            <a:r>
              <a:rPr lang="en-US" sz="4300" b="1">
                <a:solidFill>
                  <a:srgbClr val="000000"/>
                </a:solidFill>
                <a:latin typeface="Montserrat Ultra-Bold" panose="00000900000000000000"/>
                <a:ea typeface="Montserrat Ultra-Bold" panose="00000900000000000000"/>
                <a:cs typeface="Montserrat Ultra-Bold" panose="00000900000000000000"/>
                <a:sym typeface="Montserrat Ultra-Bold" panose="00000900000000000000"/>
              </a:rPr>
              <a:t>05</a:t>
            </a:r>
            <a:endParaRPr lang="en-US" sz="4300" b="1">
              <a:solidFill>
                <a:srgbClr val="000000"/>
              </a:solidFill>
              <a:latin typeface="Montserrat Ultra-Bold" panose="00000900000000000000"/>
              <a:ea typeface="Montserrat Ultra-Bold" panose="00000900000000000000"/>
              <a:cs typeface="Montserrat Ultra-Bold" panose="00000900000000000000"/>
              <a:sym typeface="Montserrat Ultra-Bold" panose="00000900000000000000"/>
            </a:endParaRPr>
          </a:p>
        </p:txBody>
      </p:sp>
      <p:sp>
        <p:nvSpPr>
          <p:cNvPr id="30" name="TextBox 30"/>
          <p:cNvSpPr txBox="1"/>
          <p:nvPr/>
        </p:nvSpPr>
        <p:spPr>
          <a:xfrm>
            <a:off x="94221" y="5588796"/>
            <a:ext cx="1002326" cy="668020"/>
          </a:xfrm>
          <a:prstGeom prst="rect">
            <a:avLst/>
          </a:prstGeom>
        </p:spPr>
        <p:txBody>
          <a:bodyPr lIns="0" tIns="0" rIns="0" bIns="0" rtlCol="0" anchor="t">
            <a:spAutoFit/>
          </a:bodyPr>
          <a:lstStyle/>
          <a:p>
            <a:pPr marL="0" lvl="0" indent="0" algn="l">
              <a:lnSpc>
                <a:spcPts val="5375"/>
              </a:lnSpc>
            </a:pPr>
            <a:r>
              <a:rPr lang="en-US" sz="4300" b="1">
                <a:solidFill>
                  <a:srgbClr val="000000"/>
                </a:solidFill>
                <a:latin typeface="Montserrat Ultra-Bold" panose="00000900000000000000"/>
                <a:ea typeface="Montserrat Ultra-Bold" panose="00000900000000000000"/>
                <a:cs typeface="Montserrat Ultra-Bold" panose="00000900000000000000"/>
                <a:sym typeface="Montserrat Ultra-Bold" panose="00000900000000000000"/>
              </a:rPr>
              <a:t>06</a:t>
            </a:r>
            <a:endParaRPr lang="en-US" sz="4300" b="1">
              <a:solidFill>
                <a:srgbClr val="000000"/>
              </a:solidFill>
              <a:latin typeface="Montserrat Ultra-Bold" panose="00000900000000000000"/>
              <a:ea typeface="Montserrat Ultra-Bold" panose="00000900000000000000"/>
              <a:cs typeface="Montserrat Ultra-Bold" panose="00000900000000000000"/>
              <a:sym typeface="Montserrat Ultra-Bold" panose="00000900000000000000"/>
            </a:endParaRPr>
          </a:p>
        </p:txBody>
      </p:sp>
      <p:sp>
        <p:nvSpPr>
          <p:cNvPr id="31" name="TextBox 31"/>
          <p:cNvSpPr txBox="1"/>
          <p:nvPr/>
        </p:nvSpPr>
        <p:spPr>
          <a:xfrm>
            <a:off x="194915" y="6428266"/>
            <a:ext cx="1002326" cy="668020"/>
          </a:xfrm>
          <a:prstGeom prst="rect">
            <a:avLst/>
          </a:prstGeom>
        </p:spPr>
        <p:txBody>
          <a:bodyPr lIns="0" tIns="0" rIns="0" bIns="0" rtlCol="0" anchor="t">
            <a:spAutoFit/>
          </a:bodyPr>
          <a:lstStyle/>
          <a:p>
            <a:pPr marL="0" lvl="0" indent="0" algn="l">
              <a:lnSpc>
                <a:spcPts val="5375"/>
              </a:lnSpc>
            </a:pPr>
            <a:r>
              <a:rPr lang="en-US" sz="4300" b="1">
                <a:solidFill>
                  <a:srgbClr val="000000"/>
                </a:solidFill>
                <a:latin typeface="Montserrat Ultra-Bold" panose="00000900000000000000"/>
                <a:ea typeface="Montserrat Ultra-Bold" panose="00000900000000000000"/>
                <a:cs typeface="Montserrat Ultra-Bold" panose="00000900000000000000"/>
                <a:sym typeface="Montserrat Ultra-Bold" panose="00000900000000000000"/>
              </a:rPr>
              <a:t>07</a:t>
            </a:r>
            <a:endParaRPr lang="en-US" sz="4300" b="1">
              <a:solidFill>
                <a:srgbClr val="000000"/>
              </a:solidFill>
              <a:latin typeface="Montserrat Ultra-Bold" panose="00000900000000000000"/>
              <a:ea typeface="Montserrat Ultra-Bold" panose="00000900000000000000"/>
              <a:cs typeface="Montserrat Ultra-Bold" panose="00000900000000000000"/>
              <a:sym typeface="Montserrat Ultra-Bold" panose="00000900000000000000"/>
            </a:endParaRPr>
          </a:p>
        </p:txBody>
      </p:sp>
      <p:sp>
        <p:nvSpPr>
          <p:cNvPr id="32" name="TextBox 32"/>
          <p:cNvSpPr txBox="1"/>
          <p:nvPr/>
        </p:nvSpPr>
        <p:spPr>
          <a:xfrm>
            <a:off x="995853" y="6542566"/>
            <a:ext cx="12661213" cy="621030"/>
          </a:xfrm>
          <a:prstGeom prst="rect">
            <a:avLst/>
          </a:prstGeom>
        </p:spPr>
        <p:txBody>
          <a:bodyPr lIns="0" tIns="0" rIns="0" bIns="0" rtlCol="0" anchor="t">
            <a:spAutoFit/>
          </a:bodyPr>
          <a:lstStyle/>
          <a:p>
            <a:pPr marL="0" lvl="0" indent="0" algn="l">
              <a:lnSpc>
                <a:spcPts val="2520"/>
              </a:lnSpc>
              <a:spcBef>
                <a:spcPct val="0"/>
              </a:spcBef>
            </a:pPr>
            <a:r>
              <a:rPr lang="en-US" sz="1800" b="1">
                <a:solidFill>
                  <a:srgbClr val="CC9355"/>
                </a:solidFill>
                <a:latin typeface="Montserrat Bold" panose="00000800000000000000"/>
                <a:ea typeface="Montserrat Bold" panose="00000800000000000000"/>
                <a:cs typeface="Montserrat Bold" panose="00000800000000000000"/>
                <a:sym typeface="Montserrat Bold" panose="00000800000000000000"/>
              </a:rPr>
              <a:t> În cazul schimbării funcției în cadrul aceleiași entități, prin avansare sau prin numirea într-o altă funcție, nu se depune o nouă declarație.</a:t>
            </a:r>
            <a:endParaRPr lang="en-US" sz="1800" b="1">
              <a:solidFill>
                <a:srgbClr val="CC9355"/>
              </a:solidFill>
              <a:latin typeface="Montserrat Bold" panose="00000800000000000000"/>
              <a:ea typeface="Montserrat Bold" panose="00000800000000000000"/>
              <a:cs typeface="Montserrat Bold" panose="00000800000000000000"/>
              <a:sym typeface="Montserrat Bold" panose="00000800000000000000"/>
            </a:endParaRPr>
          </a:p>
        </p:txBody>
      </p:sp>
      <p:sp>
        <p:nvSpPr>
          <p:cNvPr id="33" name="TextBox 33"/>
          <p:cNvSpPr txBox="1"/>
          <p:nvPr/>
        </p:nvSpPr>
        <p:spPr>
          <a:xfrm>
            <a:off x="94221" y="7249320"/>
            <a:ext cx="1002326" cy="668020"/>
          </a:xfrm>
          <a:prstGeom prst="rect">
            <a:avLst/>
          </a:prstGeom>
        </p:spPr>
        <p:txBody>
          <a:bodyPr lIns="0" tIns="0" rIns="0" bIns="0" rtlCol="0" anchor="t">
            <a:spAutoFit/>
          </a:bodyPr>
          <a:lstStyle/>
          <a:p>
            <a:pPr marL="0" lvl="0" indent="0" algn="l">
              <a:lnSpc>
                <a:spcPts val="5375"/>
              </a:lnSpc>
            </a:pPr>
            <a:r>
              <a:rPr lang="en-US" sz="4300" b="1">
                <a:solidFill>
                  <a:srgbClr val="000000"/>
                </a:solidFill>
                <a:latin typeface="Montserrat Ultra-Bold" panose="00000900000000000000"/>
                <a:ea typeface="Montserrat Ultra-Bold" panose="00000900000000000000"/>
                <a:cs typeface="Montserrat Ultra-Bold" panose="00000900000000000000"/>
                <a:sym typeface="Montserrat Ultra-Bold" panose="00000900000000000000"/>
              </a:rPr>
              <a:t>08</a:t>
            </a:r>
            <a:endParaRPr lang="en-US" sz="4300" b="1">
              <a:solidFill>
                <a:srgbClr val="000000"/>
              </a:solidFill>
              <a:latin typeface="Montserrat Ultra-Bold" panose="00000900000000000000"/>
              <a:ea typeface="Montserrat Ultra-Bold" panose="00000900000000000000"/>
              <a:cs typeface="Montserrat Ultra-Bold" panose="00000900000000000000"/>
              <a:sym typeface="Montserrat Ultra-Bold" panose="00000900000000000000"/>
            </a:endParaRPr>
          </a:p>
        </p:txBody>
      </p:sp>
      <p:sp>
        <p:nvSpPr>
          <p:cNvPr id="34" name="TextBox 34"/>
          <p:cNvSpPr txBox="1"/>
          <p:nvPr/>
        </p:nvSpPr>
        <p:spPr>
          <a:xfrm>
            <a:off x="995853" y="7335045"/>
            <a:ext cx="12661213" cy="935355"/>
          </a:xfrm>
          <a:prstGeom prst="rect">
            <a:avLst/>
          </a:prstGeom>
        </p:spPr>
        <p:txBody>
          <a:bodyPr lIns="0" tIns="0" rIns="0" bIns="0" rtlCol="0" anchor="t">
            <a:spAutoFit/>
          </a:bodyPr>
          <a:lstStyle/>
          <a:p>
            <a:pPr marL="0" lvl="0" indent="0" algn="l">
              <a:lnSpc>
                <a:spcPts val="2520"/>
              </a:lnSpc>
              <a:spcBef>
                <a:spcPct val="0"/>
              </a:spcBef>
            </a:pPr>
            <a:r>
              <a:rPr lang="en-US" sz="1800" b="1">
                <a:solidFill>
                  <a:srgbClr val="134548"/>
                </a:solidFill>
                <a:latin typeface="Montserrat Bold" panose="00000800000000000000"/>
                <a:ea typeface="Montserrat Bold" panose="00000800000000000000"/>
                <a:cs typeface="Montserrat Bold" panose="00000800000000000000"/>
                <a:sym typeface="Montserrat Bold" panose="00000800000000000000"/>
              </a:rPr>
              <a:t> După încetarea raporturilor de muncă  subiectul declarării este obligat să depună declaraţia în termen de </a:t>
            </a:r>
            <a:r>
              <a:rPr lang="en-US" sz="1800" b="1">
                <a:solidFill>
                  <a:srgbClr val="CC9355"/>
                </a:solidFill>
                <a:latin typeface="Montserrat Bold" panose="00000800000000000000"/>
                <a:ea typeface="Montserrat Bold" panose="00000800000000000000"/>
                <a:cs typeface="Montserrat Bold" panose="00000800000000000000"/>
                <a:sym typeface="Montserrat Bold" panose="00000800000000000000"/>
              </a:rPr>
              <a:t>30 de zile</a:t>
            </a:r>
            <a:r>
              <a:rPr lang="en-US" sz="1800" b="1">
                <a:solidFill>
                  <a:srgbClr val="134548"/>
                </a:solidFill>
                <a:latin typeface="Montserrat Bold" panose="00000800000000000000"/>
                <a:ea typeface="Montserrat Bold" panose="00000800000000000000"/>
                <a:cs typeface="Montserrat Bold" panose="00000800000000000000"/>
                <a:sym typeface="Montserrat Bold" panose="00000800000000000000"/>
              </a:rPr>
              <a:t> de la data încetării   raporturilor de muncă. În declaraţie se vor indica veniturile obținute  în anul fiscal curent</a:t>
            </a:r>
            <a:endParaRPr lang="en-US" sz="1800" b="1">
              <a:solidFill>
                <a:srgbClr val="134548"/>
              </a:solidFill>
              <a:latin typeface="Montserrat Bold" panose="00000800000000000000"/>
              <a:ea typeface="Montserrat Bold" panose="00000800000000000000"/>
              <a:cs typeface="Montserrat Bold" panose="00000800000000000000"/>
              <a:sym typeface="Montserrat Bold" panose="00000800000000000000"/>
            </a:endParaRPr>
          </a:p>
        </p:txBody>
      </p:sp>
      <p:sp>
        <p:nvSpPr>
          <p:cNvPr id="35" name="TextBox 35"/>
          <p:cNvSpPr txBox="1"/>
          <p:nvPr/>
        </p:nvSpPr>
        <p:spPr>
          <a:xfrm>
            <a:off x="194915" y="8318025"/>
            <a:ext cx="1002326" cy="668020"/>
          </a:xfrm>
          <a:prstGeom prst="rect">
            <a:avLst/>
          </a:prstGeom>
        </p:spPr>
        <p:txBody>
          <a:bodyPr lIns="0" tIns="0" rIns="0" bIns="0" rtlCol="0" anchor="t">
            <a:spAutoFit/>
          </a:bodyPr>
          <a:lstStyle/>
          <a:p>
            <a:pPr marL="0" lvl="0" indent="0" algn="l">
              <a:lnSpc>
                <a:spcPts val="5375"/>
              </a:lnSpc>
            </a:pPr>
            <a:r>
              <a:rPr lang="en-US" sz="4300" b="1">
                <a:solidFill>
                  <a:srgbClr val="000000"/>
                </a:solidFill>
                <a:latin typeface="Montserrat Ultra-Bold" panose="00000900000000000000"/>
                <a:ea typeface="Montserrat Ultra-Bold" panose="00000900000000000000"/>
                <a:cs typeface="Montserrat Ultra-Bold" panose="00000900000000000000"/>
                <a:sym typeface="Montserrat Ultra-Bold" panose="00000900000000000000"/>
              </a:rPr>
              <a:t>09</a:t>
            </a:r>
            <a:endParaRPr lang="en-US" sz="4300" b="1">
              <a:solidFill>
                <a:srgbClr val="000000"/>
              </a:solidFill>
              <a:latin typeface="Montserrat Ultra-Bold" panose="00000900000000000000"/>
              <a:ea typeface="Montserrat Ultra-Bold" panose="00000900000000000000"/>
              <a:cs typeface="Montserrat Ultra-Bold" panose="00000900000000000000"/>
              <a:sym typeface="Montserrat Ultra-Bold" panose="00000900000000000000"/>
            </a:endParaRPr>
          </a:p>
        </p:txBody>
      </p:sp>
      <p:sp>
        <p:nvSpPr>
          <p:cNvPr id="36" name="TextBox 36"/>
          <p:cNvSpPr txBox="1"/>
          <p:nvPr/>
        </p:nvSpPr>
        <p:spPr>
          <a:xfrm>
            <a:off x="995853" y="8441850"/>
            <a:ext cx="12661213" cy="1749425"/>
          </a:xfrm>
          <a:prstGeom prst="rect">
            <a:avLst/>
          </a:prstGeom>
        </p:spPr>
        <p:txBody>
          <a:bodyPr lIns="0" tIns="0" rIns="0" bIns="0" rtlCol="0" anchor="t">
            <a:spAutoFit/>
          </a:bodyPr>
          <a:lstStyle/>
          <a:p>
            <a:pPr marL="0" lvl="0" indent="0" algn="l">
              <a:lnSpc>
                <a:spcPts val="2800"/>
              </a:lnSpc>
              <a:spcBef>
                <a:spcPct val="0"/>
              </a:spcBef>
            </a:pPr>
            <a:r>
              <a:rPr lang="en-US" sz="2000" b="1">
                <a:solidFill>
                  <a:srgbClr val="134548"/>
                </a:solidFill>
                <a:latin typeface="Montserrat Bold" panose="00000800000000000000"/>
                <a:ea typeface="Montserrat Bold" panose="00000800000000000000"/>
                <a:cs typeface="Montserrat Bold" panose="00000800000000000000"/>
                <a:sym typeface="Montserrat Bold" panose="00000800000000000000"/>
              </a:rPr>
              <a:t> </a:t>
            </a:r>
            <a:r>
              <a:rPr lang="en-US" sz="2000" b="1">
                <a:solidFill>
                  <a:srgbClr val="CC9355"/>
                </a:solidFill>
                <a:latin typeface="Montserrat Bold" panose="00000800000000000000"/>
                <a:ea typeface="Montserrat Bold" panose="00000800000000000000"/>
                <a:cs typeface="Montserrat Bold" panose="00000800000000000000"/>
                <a:sym typeface="Montserrat Bold" panose="00000800000000000000"/>
              </a:rPr>
              <a:t>Subiectul declarării   care are raporturile de muncă  suspendate depun declaraţia în termen de </a:t>
            </a:r>
            <a:r>
              <a:rPr lang="en-US" sz="2000" b="1">
                <a:solidFill>
                  <a:srgbClr val="134548"/>
                </a:solidFill>
                <a:latin typeface="Montserrat Bold" panose="00000800000000000000"/>
                <a:ea typeface="Montserrat Bold" panose="00000800000000000000"/>
                <a:cs typeface="Montserrat Bold" panose="00000800000000000000"/>
                <a:sym typeface="Montserrat Bold" panose="00000800000000000000"/>
              </a:rPr>
              <a:t>30 de zile</a:t>
            </a:r>
            <a:r>
              <a:rPr lang="en-US" sz="2000" b="1">
                <a:solidFill>
                  <a:srgbClr val="CC9355"/>
                </a:solidFill>
                <a:latin typeface="Montserrat Bold" panose="00000800000000000000"/>
                <a:ea typeface="Montserrat Bold" panose="00000800000000000000"/>
                <a:cs typeface="Montserrat Bold" panose="00000800000000000000"/>
                <a:sym typeface="Montserrat Bold" panose="00000800000000000000"/>
              </a:rPr>
              <a:t> după reîncadrarea în funcţie, indicînd în declaraţie veniturile obținute  împreună cu membrii de familie, concubinul/concubina lui pe parcursul întregii perioade nedeclarate  Prevederile  nu se aplică în cazul în care durata suspendării raporturilor de muncă sau de serviciu este </a:t>
            </a:r>
            <a:r>
              <a:rPr lang="en-US" sz="2000" b="1" i="1">
                <a:solidFill>
                  <a:srgbClr val="CC9355"/>
                </a:solidFill>
                <a:latin typeface="Montserrat Bold Italics" panose="00000800000000000000"/>
                <a:ea typeface="Montserrat Bold Italics" panose="00000800000000000000"/>
                <a:cs typeface="Montserrat Bold Italics" panose="00000800000000000000"/>
                <a:sym typeface="Montserrat Bold Italics" panose="00000800000000000000"/>
              </a:rPr>
              <a:t>mai mică decît un an fiscal.</a:t>
            </a:r>
            <a:endParaRPr lang="en-US" sz="2000" b="1" i="1">
              <a:solidFill>
                <a:srgbClr val="CC9355"/>
              </a:solidFill>
              <a:latin typeface="Montserrat Bold Italics" panose="00000800000000000000"/>
              <a:ea typeface="Montserrat Bold Italics" panose="00000800000000000000"/>
              <a:cs typeface="Montserrat Bold Italics" panose="00000800000000000000"/>
              <a:sym typeface="Montserrat Bold Italics" panose="0000080000000000000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34548"/>
        </a:solidFill>
        <a:effectLst/>
      </p:bgPr>
    </p:bg>
    <p:spTree>
      <p:nvGrpSpPr>
        <p:cNvPr id="1" name=""/>
        <p:cNvGrpSpPr/>
        <p:nvPr/>
      </p:nvGrpSpPr>
      <p:grpSpPr>
        <a:xfrm>
          <a:off x="0" y="0"/>
          <a:ext cx="0" cy="0"/>
          <a:chOff x="0" y="0"/>
          <a:chExt cx="0" cy="0"/>
        </a:xfrm>
      </p:grpSpPr>
      <p:sp>
        <p:nvSpPr>
          <p:cNvPr id="2" name="Freeform 2"/>
          <p:cNvSpPr/>
          <p:nvPr/>
        </p:nvSpPr>
        <p:spPr>
          <a:xfrm>
            <a:off x="1028700" y="1028700"/>
            <a:ext cx="609601" cy="664722"/>
          </a:xfrm>
          <a:custGeom>
            <a:avLst/>
            <a:gdLst/>
            <a:ahLst/>
            <a:cxnLst/>
            <a:rect l="l" t="t" r="r" b="b"/>
            <a:pathLst>
              <a:path w="609601" h="664722">
                <a:moveTo>
                  <a:pt x="0" y="0"/>
                </a:moveTo>
                <a:lnTo>
                  <a:pt x="609601" y="0"/>
                </a:lnTo>
                <a:lnTo>
                  <a:pt x="609601" y="664722"/>
                </a:lnTo>
                <a:lnTo>
                  <a:pt x="0" y="664722"/>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grpSp>
        <p:nvGrpSpPr>
          <p:cNvPr id="3" name="Group 3"/>
          <p:cNvGrpSpPr/>
          <p:nvPr/>
        </p:nvGrpSpPr>
        <p:grpSpPr>
          <a:xfrm rot="0">
            <a:off x="14661534" y="1066287"/>
            <a:ext cx="2597766" cy="589548"/>
            <a:chOff x="0" y="0"/>
            <a:chExt cx="684185" cy="155272"/>
          </a:xfrm>
        </p:grpSpPr>
        <p:sp>
          <p:nvSpPr>
            <p:cNvPr id="4" name="Freeform 4"/>
            <p:cNvSpPr/>
            <p:nvPr/>
          </p:nvSpPr>
          <p:spPr>
            <a:xfrm>
              <a:off x="0" y="0"/>
              <a:ext cx="684185" cy="155272"/>
            </a:xfrm>
            <a:custGeom>
              <a:avLst/>
              <a:gdLst/>
              <a:ahLst/>
              <a:cxnLst/>
              <a:rect l="l" t="t" r="r" b="b"/>
              <a:pathLst>
                <a:path w="684185" h="155272">
                  <a:moveTo>
                    <a:pt x="0" y="0"/>
                  </a:moveTo>
                  <a:lnTo>
                    <a:pt x="684185" y="0"/>
                  </a:lnTo>
                  <a:lnTo>
                    <a:pt x="684185" y="155272"/>
                  </a:lnTo>
                  <a:lnTo>
                    <a:pt x="0" y="155272"/>
                  </a:lnTo>
                  <a:close/>
                </a:path>
              </a:pathLst>
            </a:custGeom>
            <a:solidFill>
              <a:srgbClr val="CC9355"/>
            </a:solidFill>
          </p:spPr>
        </p:sp>
        <p:sp>
          <p:nvSpPr>
            <p:cNvPr id="5" name="TextBox 5"/>
            <p:cNvSpPr txBox="1"/>
            <p:nvPr/>
          </p:nvSpPr>
          <p:spPr>
            <a:xfrm>
              <a:off x="0" y="-38100"/>
              <a:ext cx="684185" cy="193372"/>
            </a:xfrm>
            <a:prstGeom prst="rect">
              <a:avLst/>
            </a:prstGeom>
          </p:spPr>
          <p:txBody>
            <a:bodyPr lIns="50800" tIns="50800" rIns="50800" bIns="50800" rtlCol="0" anchor="ctr"/>
            <a:lstStyle/>
            <a:p>
              <a:pPr algn="ctr">
                <a:lnSpc>
                  <a:spcPts val="2940"/>
                </a:lnSpc>
              </a:pPr>
            </a:p>
          </p:txBody>
        </p:sp>
      </p:grpSp>
      <p:grpSp>
        <p:nvGrpSpPr>
          <p:cNvPr id="6" name="Group 6"/>
          <p:cNvGrpSpPr/>
          <p:nvPr/>
        </p:nvGrpSpPr>
        <p:grpSpPr>
          <a:xfrm rot="0">
            <a:off x="1404479" y="3181068"/>
            <a:ext cx="3208584" cy="4710558"/>
            <a:chOff x="0" y="0"/>
            <a:chExt cx="845059" cy="1240641"/>
          </a:xfrm>
        </p:grpSpPr>
        <p:sp>
          <p:nvSpPr>
            <p:cNvPr id="7" name="Freeform 7"/>
            <p:cNvSpPr/>
            <p:nvPr/>
          </p:nvSpPr>
          <p:spPr>
            <a:xfrm>
              <a:off x="0" y="0"/>
              <a:ext cx="845059" cy="1240641"/>
            </a:xfrm>
            <a:custGeom>
              <a:avLst/>
              <a:gdLst/>
              <a:ahLst/>
              <a:cxnLst/>
              <a:rect l="l" t="t" r="r" b="b"/>
              <a:pathLst>
                <a:path w="845059" h="1240641">
                  <a:moveTo>
                    <a:pt x="0" y="0"/>
                  </a:moveTo>
                  <a:lnTo>
                    <a:pt x="845059" y="0"/>
                  </a:lnTo>
                  <a:lnTo>
                    <a:pt x="845059" y="1240641"/>
                  </a:lnTo>
                  <a:lnTo>
                    <a:pt x="0" y="1240641"/>
                  </a:lnTo>
                  <a:close/>
                </a:path>
              </a:pathLst>
            </a:custGeom>
            <a:solidFill>
              <a:srgbClr val="5B5B5B"/>
            </a:solidFill>
          </p:spPr>
        </p:sp>
        <p:sp>
          <p:nvSpPr>
            <p:cNvPr id="8" name="TextBox 8"/>
            <p:cNvSpPr txBox="1"/>
            <p:nvPr/>
          </p:nvSpPr>
          <p:spPr>
            <a:xfrm>
              <a:off x="0" y="-38100"/>
              <a:ext cx="845059" cy="1278741"/>
            </a:xfrm>
            <a:prstGeom prst="rect">
              <a:avLst/>
            </a:prstGeom>
          </p:spPr>
          <p:txBody>
            <a:bodyPr lIns="50800" tIns="50800" rIns="50800" bIns="50800" rtlCol="0" anchor="ctr"/>
            <a:lstStyle/>
            <a:p>
              <a:pPr algn="ctr">
                <a:lnSpc>
                  <a:spcPts val="2940"/>
                </a:lnSpc>
              </a:pPr>
            </a:p>
          </p:txBody>
        </p:sp>
      </p:grpSp>
      <p:grpSp>
        <p:nvGrpSpPr>
          <p:cNvPr id="9" name="Group 9"/>
          <p:cNvGrpSpPr/>
          <p:nvPr/>
        </p:nvGrpSpPr>
        <p:grpSpPr>
          <a:xfrm rot="0">
            <a:off x="1728541" y="4271932"/>
            <a:ext cx="3364385" cy="2144054"/>
            <a:chOff x="0" y="0"/>
            <a:chExt cx="886093" cy="564689"/>
          </a:xfrm>
        </p:grpSpPr>
        <p:sp>
          <p:nvSpPr>
            <p:cNvPr id="10" name="Freeform 10"/>
            <p:cNvSpPr/>
            <p:nvPr/>
          </p:nvSpPr>
          <p:spPr>
            <a:xfrm>
              <a:off x="0" y="0"/>
              <a:ext cx="886093" cy="564689"/>
            </a:xfrm>
            <a:custGeom>
              <a:avLst/>
              <a:gdLst/>
              <a:ahLst/>
              <a:cxnLst/>
              <a:rect l="l" t="t" r="r" b="b"/>
              <a:pathLst>
                <a:path w="886093" h="564689">
                  <a:moveTo>
                    <a:pt x="0" y="0"/>
                  </a:moveTo>
                  <a:lnTo>
                    <a:pt x="886093" y="0"/>
                  </a:lnTo>
                  <a:lnTo>
                    <a:pt x="886093" y="564689"/>
                  </a:lnTo>
                  <a:lnTo>
                    <a:pt x="0" y="564689"/>
                  </a:lnTo>
                  <a:close/>
                </a:path>
              </a:pathLst>
            </a:custGeom>
            <a:solidFill>
              <a:srgbClr val="CC9355"/>
            </a:solidFill>
          </p:spPr>
        </p:sp>
        <p:sp>
          <p:nvSpPr>
            <p:cNvPr id="11" name="TextBox 11"/>
            <p:cNvSpPr txBox="1"/>
            <p:nvPr/>
          </p:nvSpPr>
          <p:spPr>
            <a:xfrm>
              <a:off x="0" y="-38100"/>
              <a:ext cx="886093" cy="602789"/>
            </a:xfrm>
            <a:prstGeom prst="rect">
              <a:avLst/>
            </a:prstGeom>
          </p:spPr>
          <p:txBody>
            <a:bodyPr lIns="50800" tIns="50800" rIns="50800" bIns="50800" rtlCol="0" anchor="ctr"/>
            <a:lstStyle/>
            <a:p>
              <a:pPr algn="ctr">
                <a:lnSpc>
                  <a:spcPts val="2940"/>
                </a:lnSpc>
              </a:pPr>
            </a:p>
          </p:txBody>
        </p:sp>
      </p:grpSp>
      <p:sp>
        <p:nvSpPr>
          <p:cNvPr id="12" name="Freeform 12"/>
          <p:cNvSpPr/>
          <p:nvPr/>
        </p:nvSpPr>
        <p:spPr>
          <a:xfrm>
            <a:off x="9144000" y="5397528"/>
            <a:ext cx="1347348" cy="1419619"/>
          </a:xfrm>
          <a:custGeom>
            <a:avLst/>
            <a:gdLst/>
            <a:ahLst/>
            <a:cxnLst/>
            <a:rect l="l" t="t" r="r" b="b"/>
            <a:pathLst>
              <a:path w="1347348" h="1419619">
                <a:moveTo>
                  <a:pt x="0" y="0"/>
                </a:moveTo>
                <a:lnTo>
                  <a:pt x="1347348" y="0"/>
                </a:lnTo>
                <a:lnTo>
                  <a:pt x="1347348" y="1419619"/>
                </a:lnTo>
                <a:lnTo>
                  <a:pt x="0" y="141961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3" name="Freeform 13"/>
          <p:cNvSpPr/>
          <p:nvPr/>
        </p:nvSpPr>
        <p:spPr>
          <a:xfrm>
            <a:off x="13304359" y="7035111"/>
            <a:ext cx="1056242" cy="856516"/>
          </a:xfrm>
          <a:custGeom>
            <a:avLst/>
            <a:gdLst/>
            <a:ahLst/>
            <a:cxnLst/>
            <a:rect l="l" t="t" r="r" b="b"/>
            <a:pathLst>
              <a:path w="1056242" h="856516">
                <a:moveTo>
                  <a:pt x="0" y="0"/>
                </a:moveTo>
                <a:lnTo>
                  <a:pt x="1056242" y="0"/>
                </a:lnTo>
                <a:lnTo>
                  <a:pt x="1056242" y="856516"/>
                </a:lnTo>
                <a:lnTo>
                  <a:pt x="0" y="8565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4" name="TextBox 14"/>
          <p:cNvSpPr txBox="1"/>
          <p:nvPr/>
        </p:nvSpPr>
        <p:spPr>
          <a:xfrm>
            <a:off x="5092927" y="1272258"/>
            <a:ext cx="8938048" cy="3798570"/>
          </a:xfrm>
          <a:prstGeom prst="rect">
            <a:avLst/>
          </a:prstGeom>
        </p:spPr>
        <p:txBody>
          <a:bodyPr lIns="0" tIns="0" rIns="0" bIns="0" rtlCol="0" anchor="t">
            <a:spAutoFit/>
          </a:bodyPr>
          <a:lstStyle/>
          <a:p>
            <a:pPr algn="ctr">
              <a:lnSpc>
                <a:spcPts val="6000"/>
              </a:lnSpc>
            </a:pPr>
            <a:r>
              <a:rPr lang="en-US" sz="4800" b="1">
                <a:solidFill>
                  <a:srgbClr val="FFFFFF"/>
                </a:solidFill>
                <a:latin typeface="Montserrat Ultra-Bold" panose="00000900000000000000"/>
                <a:ea typeface="Montserrat Ultra-Bold" panose="00000900000000000000"/>
                <a:cs typeface="Montserrat Ultra-Bold" panose="00000900000000000000"/>
                <a:sym typeface="Montserrat Ultra-Bold" panose="00000900000000000000"/>
              </a:rPr>
              <a:t> CONFLICTUL DE INTERESE ŞI MODUL</a:t>
            </a:r>
            <a:endParaRPr lang="en-US" sz="4800" b="1">
              <a:solidFill>
                <a:srgbClr val="FFFFFF"/>
              </a:solidFill>
              <a:latin typeface="Montserrat Ultra-Bold" panose="00000900000000000000"/>
              <a:ea typeface="Montserrat Ultra-Bold" panose="00000900000000000000"/>
              <a:cs typeface="Montserrat Ultra-Bold" panose="00000900000000000000"/>
              <a:sym typeface="Montserrat Ultra-Bold" panose="00000900000000000000"/>
            </a:endParaRPr>
          </a:p>
          <a:p>
            <a:pPr algn="ctr">
              <a:lnSpc>
                <a:spcPts val="6000"/>
              </a:lnSpc>
            </a:pPr>
            <a:r>
              <a:rPr lang="en-US" sz="4800" b="1">
                <a:solidFill>
                  <a:srgbClr val="FFFFFF"/>
                </a:solidFill>
                <a:latin typeface="Montserrat Ultra-Bold" panose="00000900000000000000"/>
                <a:ea typeface="Montserrat Ultra-Bold" panose="00000900000000000000"/>
                <a:cs typeface="Montserrat Ultra-Bold" panose="00000900000000000000"/>
                <a:sym typeface="Montserrat Ultra-Bold" panose="00000900000000000000"/>
              </a:rPr>
              <a:t> DE SOLUŢIONARE </a:t>
            </a:r>
            <a:endParaRPr lang="en-US" sz="4800" b="1">
              <a:solidFill>
                <a:srgbClr val="FFFFFF"/>
              </a:solidFill>
              <a:latin typeface="Montserrat Ultra-Bold" panose="00000900000000000000"/>
              <a:ea typeface="Montserrat Ultra-Bold" panose="00000900000000000000"/>
              <a:cs typeface="Montserrat Ultra-Bold" panose="00000900000000000000"/>
              <a:sym typeface="Montserrat Ultra-Bold" panose="00000900000000000000"/>
            </a:endParaRPr>
          </a:p>
          <a:p>
            <a:pPr algn="ctr">
              <a:lnSpc>
                <a:spcPts val="6000"/>
              </a:lnSpc>
            </a:pPr>
            <a:r>
              <a:rPr lang="en-US" sz="4800" b="1">
                <a:solidFill>
                  <a:srgbClr val="FFFFFF"/>
                </a:solidFill>
                <a:latin typeface="Montserrat Ultra-Bold" panose="00000900000000000000"/>
                <a:ea typeface="Montserrat Ultra-Bold" panose="00000900000000000000"/>
                <a:cs typeface="Montserrat Ultra-Bold" panose="00000900000000000000"/>
                <a:sym typeface="Montserrat Ultra-Bold" panose="00000900000000000000"/>
              </a:rPr>
              <a:t>A ACESTUIA</a:t>
            </a:r>
            <a:endParaRPr lang="en-US" sz="4800" b="1">
              <a:solidFill>
                <a:srgbClr val="FFFFFF"/>
              </a:solidFill>
              <a:latin typeface="Montserrat Ultra-Bold" panose="00000900000000000000"/>
              <a:ea typeface="Montserrat Ultra-Bold" panose="00000900000000000000"/>
              <a:cs typeface="Montserrat Ultra-Bold" panose="00000900000000000000"/>
              <a:sym typeface="Montserrat Ultra-Bold" panose="00000900000000000000"/>
            </a:endParaRPr>
          </a:p>
          <a:p>
            <a:pPr marL="0" lvl="0" indent="0" algn="ctr">
              <a:lnSpc>
                <a:spcPts val="6000"/>
              </a:lnSpc>
            </a:pPr>
          </a:p>
        </p:txBody>
      </p:sp>
      <p:sp>
        <p:nvSpPr>
          <p:cNvPr id="15" name="TextBox 15"/>
          <p:cNvSpPr txBox="1"/>
          <p:nvPr/>
        </p:nvSpPr>
        <p:spPr>
          <a:xfrm>
            <a:off x="12099291" y="4618383"/>
            <a:ext cx="7273521" cy="646431"/>
          </a:xfrm>
          <a:prstGeom prst="rect">
            <a:avLst/>
          </a:prstGeom>
        </p:spPr>
        <p:txBody>
          <a:bodyPr lIns="0" tIns="0" rIns="0" bIns="0" rtlCol="0" anchor="t">
            <a:spAutoFit/>
          </a:bodyPr>
          <a:lstStyle/>
          <a:p>
            <a:pPr marL="0" lvl="0" indent="0" algn="l">
              <a:lnSpc>
                <a:spcPts val="5320"/>
              </a:lnSpc>
              <a:spcBef>
                <a:spcPct val="0"/>
              </a:spcBef>
            </a:pPr>
            <a:r>
              <a:rPr lang="en-US" sz="3800" b="1">
                <a:solidFill>
                  <a:srgbClr val="CC9355"/>
                </a:solidFill>
                <a:latin typeface="Montserrat Bold" panose="00000800000000000000"/>
                <a:ea typeface="Montserrat Bold" panose="00000800000000000000"/>
                <a:cs typeface="Montserrat Bold" panose="00000800000000000000"/>
                <a:sym typeface="Montserrat Bold" panose="00000800000000000000"/>
              </a:rPr>
              <a:t> Capitolul III</a:t>
            </a:r>
            <a:endParaRPr lang="en-US" sz="3800" b="1">
              <a:solidFill>
                <a:srgbClr val="CC9355"/>
              </a:solidFill>
              <a:latin typeface="Montserrat Bold" panose="00000800000000000000"/>
              <a:ea typeface="Montserrat Bold" panose="00000800000000000000"/>
              <a:cs typeface="Montserrat Bold" panose="00000800000000000000"/>
              <a:sym typeface="Montserrat Bold" panose="00000800000000000000"/>
            </a:endParaRPr>
          </a:p>
        </p:txBody>
      </p:sp>
      <p:sp>
        <p:nvSpPr>
          <p:cNvPr id="16" name="TextBox 16"/>
          <p:cNvSpPr txBox="1"/>
          <p:nvPr/>
        </p:nvSpPr>
        <p:spPr>
          <a:xfrm>
            <a:off x="10753463" y="5508666"/>
            <a:ext cx="7352227" cy="907320"/>
          </a:xfrm>
          <a:prstGeom prst="rect">
            <a:avLst/>
          </a:prstGeom>
        </p:spPr>
        <p:txBody>
          <a:bodyPr lIns="0" tIns="0" rIns="0" bIns="0" rtlCol="0" anchor="t">
            <a:spAutoFit/>
          </a:bodyPr>
          <a:lstStyle/>
          <a:p>
            <a:pPr marL="0" lvl="0" indent="0" algn="ctr">
              <a:lnSpc>
                <a:spcPts val="3665"/>
              </a:lnSpc>
              <a:spcBef>
                <a:spcPct val="0"/>
              </a:spcBef>
            </a:pPr>
            <a:r>
              <a:rPr lang="en-US" sz="2615" b="1">
                <a:solidFill>
                  <a:srgbClr val="FFFFFF"/>
                </a:solidFill>
                <a:latin typeface="Montserrat Bold" panose="00000800000000000000"/>
                <a:ea typeface="Montserrat Bold" panose="00000800000000000000"/>
                <a:cs typeface="Montserrat Bold" panose="00000800000000000000"/>
                <a:sym typeface="Montserrat Bold" panose="00000800000000000000"/>
              </a:rPr>
              <a:t>din Legea privind  declararea averii și intereselor personale</a:t>
            </a:r>
            <a:endParaRPr lang="en-US" sz="2615" b="1">
              <a:solidFill>
                <a:srgbClr val="FFFFFF"/>
              </a:solidFill>
              <a:latin typeface="Montserrat Bold" panose="00000800000000000000"/>
              <a:ea typeface="Montserrat Bold" panose="00000800000000000000"/>
              <a:cs typeface="Montserrat Bold" panose="00000800000000000000"/>
              <a:sym typeface="Montserrat Bold" panose="00000800000000000000"/>
            </a:endParaRPr>
          </a:p>
        </p:txBody>
      </p:sp>
      <p:sp>
        <p:nvSpPr>
          <p:cNvPr id="17" name="Freeform 17"/>
          <p:cNvSpPr/>
          <p:nvPr/>
        </p:nvSpPr>
        <p:spPr>
          <a:xfrm>
            <a:off x="5843006" y="6415986"/>
            <a:ext cx="675976" cy="700246"/>
          </a:xfrm>
          <a:custGeom>
            <a:avLst/>
            <a:gdLst/>
            <a:ahLst/>
            <a:cxnLst/>
            <a:rect l="l" t="t" r="r" b="b"/>
            <a:pathLst>
              <a:path w="675976" h="700246">
                <a:moveTo>
                  <a:pt x="0" y="0"/>
                </a:moveTo>
                <a:lnTo>
                  <a:pt x="675976" y="0"/>
                </a:lnTo>
                <a:lnTo>
                  <a:pt x="675976" y="700245"/>
                </a:lnTo>
                <a:lnTo>
                  <a:pt x="0" y="70024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8" name="TextBox 18"/>
          <p:cNvSpPr txBox="1"/>
          <p:nvPr/>
        </p:nvSpPr>
        <p:spPr>
          <a:xfrm>
            <a:off x="1905771" y="4669818"/>
            <a:ext cx="3009925" cy="1289050"/>
          </a:xfrm>
          <a:prstGeom prst="rect">
            <a:avLst/>
          </a:prstGeom>
        </p:spPr>
        <p:txBody>
          <a:bodyPr lIns="0" tIns="0" rIns="0" bIns="0" rtlCol="0" anchor="t">
            <a:spAutoFit/>
          </a:bodyPr>
          <a:lstStyle/>
          <a:p>
            <a:pPr marL="0" lvl="0" indent="0" algn="ctr">
              <a:lnSpc>
                <a:spcPts val="3500"/>
              </a:lnSpc>
              <a:spcBef>
                <a:spcPct val="0"/>
              </a:spcBef>
            </a:pPr>
            <a:r>
              <a:rPr lang="en-US" sz="2500" b="1">
                <a:solidFill>
                  <a:srgbClr val="FFFFFF"/>
                </a:solidFill>
                <a:latin typeface="Montserrat Bold" panose="00000800000000000000"/>
                <a:ea typeface="Montserrat Bold" panose="00000800000000000000"/>
                <a:cs typeface="Montserrat Bold" panose="00000800000000000000"/>
                <a:sym typeface="Montserrat Bold" panose="00000800000000000000"/>
              </a:rPr>
              <a:t>Necunoașterea legii nu salvează de culpă</a:t>
            </a:r>
            <a:endParaRPr lang="en-US" sz="2500" b="1">
              <a:solidFill>
                <a:srgbClr val="FFFFFF"/>
              </a:solidFill>
              <a:latin typeface="Montserrat Bold" panose="00000800000000000000"/>
              <a:ea typeface="Montserrat Bold" panose="00000800000000000000"/>
              <a:cs typeface="Montserrat Bold" panose="00000800000000000000"/>
              <a:sym typeface="Montserrat Bold" panose="0000080000000000000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21300">
            <a:off x="-835994" y="5910786"/>
            <a:ext cx="19959988" cy="6695029"/>
            <a:chOff x="0" y="0"/>
            <a:chExt cx="5256952" cy="1763300"/>
          </a:xfrm>
        </p:grpSpPr>
        <p:sp>
          <p:nvSpPr>
            <p:cNvPr id="3" name="Freeform 3"/>
            <p:cNvSpPr/>
            <p:nvPr/>
          </p:nvSpPr>
          <p:spPr>
            <a:xfrm>
              <a:off x="0" y="0"/>
              <a:ext cx="5256952" cy="1763300"/>
            </a:xfrm>
            <a:custGeom>
              <a:avLst/>
              <a:gdLst/>
              <a:ahLst/>
              <a:cxnLst/>
              <a:rect l="l" t="t" r="r" b="b"/>
              <a:pathLst>
                <a:path w="5256952" h="1763300">
                  <a:moveTo>
                    <a:pt x="0" y="0"/>
                  </a:moveTo>
                  <a:lnTo>
                    <a:pt x="5256952" y="0"/>
                  </a:lnTo>
                  <a:lnTo>
                    <a:pt x="5256952" y="1763300"/>
                  </a:lnTo>
                  <a:lnTo>
                    <a:pt x="0" y="1763300"/>
                  </a:lnTo>
                  <a:close/>
                </a:path>
              </a:pathLst>
            </a:custGeom>
            <a:solidFill>
              <a:srgbClr val="CC9355"/>
            </a:solidFill>
          </p:spPr>
        </p:sp>
        <p:sp>
          <p:nvSpPr>
            <p:cNvPr id="4" name="TextBox 4"/>
            <p:cNvSpPr txBox="1"/>
            <p:nvPr/>
          </p:nvSpPr>
          <p:spPr>
            <a:xfrm>
              <a:off x="0" y="-38100"/>
              <a:ext cx="5256952" cy="1801400"/>
            </a:xfrm>
            <a:prstGeom prst="rect">
              <a:avLst/>
            </a:prstGeom>
          </p:spPr>
          <p:txBody>
            <a:bodyPr lIns="50800" tIns="50800" rIns="50800" bIns="50800" rtlCol="0" anchor="ctr"/>
            <a:lstStyle/>
            <a:p>
              <a:pPr algn="ctr">
                <a:lnSpc>
                  <a:spcPts val="2940"/>
                </a:lnSpc>
              </a:pPr>
            </a:p>
          </p:txBody>
        </p:sp>
      </p:grpSp>
      <p:grpSp>
        <p:nvGrpSpPr>
          <p:cNvPr id="5" name="Group 5"/>
          <p:cNvGrpSpPr/>
          <p:nvPr/>
        </p:nvGrpSpPr>
        <p:grpSpPr>
          <a:xfrm rot="-102289">
            <a:off x="-835994" y="6349171"/>
            <a:ext cx="19959988" cy="6695029"/>
            <a:chOff x="0" y="0"/>
            <a:chExt cx="5256952" cy="1763300"/>
          </a:xfrm>
        </p:grpSpPr>
        <p:sp>
          <p:nvSpPr>
            <p:cNvPr id="6" name="Freeform 6"/>
            <p:cNvSpPr/>
            <p:nvPr/>
          </p:nvSpPr>
          <p:spPr>
            <a:xfrm>
              <a:off x="0" y="0"/>
              <a:ext cx="5256952" cy="1763300"/>
            </a:xfrm>
            <a:custGeom>
              <a:avLst/>
              <a:gdLst/>
              <a:ahLst/>
              <a:cxnLst/>
              <a:rect l="l" t="t" r="r" b="b"/>
              <a:pathLst>
                <a:path w="5256952" h="1763300">
                  <a:moveTo>
                    <a:pt x="0" y="0"/>
                  </a:moveTo>
                  <a:lnTo>
                    <a:pt x="5256952" y="0"/>
                  </a:lnTo>
                  <a:lnTo>
                    <a:pt x="5256952" y="1763300"/>
                  </a:lnTo>
                  <a:lnTo>
                    <a:pt x="0" y="1763300"/>
                  </a:lnTo>
                  <a:close/>
                </a:path>
              </a:pathLst>
            </a:custGeom>
            <a:solidFill>
              <a:srgbClr val="134548"/>
            </a:solidFill>
          </p:spPr>
        </p:sp>
        <p:sp>
          <p:nvSpPr>
            <p:cNvPr id="7" name="TextBox 7"/>
            <p:cNvSpPr txBox="1"/>
            <p:nvPr/>
          </p:nvSpPr>
          <p:spPr>
            <a:xfrm>
              <a:off x="0" y="-38100"/>
              <a:ext cx="5256952" cy="1801400"/>
            </a:xfrm>
            <a:prstGeom prst="rect">
              <a:avLst/>
            </a:prstGeom>
          </p:spPr>
          <p:txBody>
            <a:bodyPr lIns="50800" tIns="50800" rIns="50800" bIns="50800" rtlCol="0" anchor="ctr"/>
            <a:lstStyle/>
            <a:p>
              <a:pPr algn="ctr">
                <a:lnSpc>
                  <a:spcPts val="2940"/>
                </a:lnSpc>
              </a:pPr>
            </a:p>
          </p:txBody>
        </p:sp>
      </p:grpSp>
      <p:sp>
        <p:nvSpPr>
          <p:cNvPr id="8" name="Freeform 8"/>
          <p:cNvSpPr/>
          <p:nvPr/>
        </p:nvSpPr>
        <p:spPr>
          <a:xfrm>
            <a:off x="7629022" y="6983522"/>
            <a:ext cx="2265340" cy="2470176"/>
          </a:xfrm>
          <a:custGeom>
            <a:avLst/>
            <a:gdLst/>
            <a:ahLst/>
            <a:cxnLst/>
            <a:rect l="l" t="t" r="r" b="b"/>
            <a:pathLst>
              <a:path w="2265340" h="2470176">
                <a:moveTo>
                  <a:pt x="0" y="0"/>
                </a:moveTo>
                <a:lnTo>
                  <a:pt x="2265339" y="0"/>
                </a:lnTo>
                <a:lnTo>
                  <a:pt x="2265339" y="2470176"/>
                </a:lnTo>
                <a:lnTo>
                  <a:pt x="0" y="2470176"/>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grpSp>
        <p:nvGrpSpPr>
          <p:cNvPr id="9" name="Group 9"/>
          <p:cNvGrpSpPr/>
          <p:nvPr/>
        </p:nvGrpSpPr>
        <p:grpSpPr>
          <a:xfrm rot="0">
            <a:off x="15246497" y="372517"/>
            <a:ext cx="2597766" cy="589548"/>
            <a:chOff x="0" y="0"/>
            <a:chExt cx="684185" cy="155272"/>
          </a:xfrm>
        </p:grpSpPr>
        <p:sp>
          <p:nvSpPr>
            <p:cNvPr id="10" name="Freeform 10"/>
            <p:cNvSpPr/>
            <p:nvPr/>
          </p:nvSpPr>
          <p:spPr>
            <a:xfrm>
              <a:off x="0" y="0"/>
              <a:ext cx="684185" cy="155272"/>
            </a:xfrm>
            <a:custGeom>
              <a:avLst/>
              <a:gdLst/>
              <a:ahLst/>
              <a:cxnLst/>
              <a:rect l="l" t="t" r="r" b="b"/>
              <a:pathLst>
                <a:path w="684185" h="155272">
                  <a:moveTo>
                    <a:pt x="0" y="0"/>
                  </a:moveTo>
                  <a:lnTo>
                    <a:pt x="684185" y="0"/>
                  </a:lnTo>
                  <a:lnTo>
                    <a:pt x="684185" y="155272"/>
                  </a:lnTo>
                  <a:lnTo>
                    <a:pt x="0" y="155272"/>
                  </a:lnTo>
                  <a:close/>
                </a:path>
              </a:pathLst>
            </a:custGeom>
            <a:solidFill>
              <a:srgbClr val="CC9355"/>
            </a:solidFill>
          </p:spPr>
        </p:sp>
        <p:sp>
          <p:nvSpPr>
            <p:cNvPr id="11" name="TextBox 11"/>
            <p:cNvSpPr txBox="1"/>
            <p:nvPr/>
          </p:nvSpPr>
          <p:spPr>
            <a:xfrm>
              <a:off x="0" y="-38100"/>
              <a:ext cx="684185" cy="193372"/>
            </a:xfrm>
            <a:prstGeom prst="rect">
              <a:avLst/>
            </a:prstGeom>
          </p:spPr>
          <p:txBody>
            <a:bodyPr lIns="50800" tIns="50800" rIns="50800" bIns="50800" rtlCol="0" anchor="ctr"/>
            <a:lstStyle/>
            <a:p>
              <a:pPr algn="ctr">
                <a:lnSpc>
                  <a:spcPts val="2940"/>
                </a:lnSpc>
              </a:pPr>
            </a:p>
          </p:txBody>
        </p:sp>
      </p:grpSp>
      <p:sp>
        <p:nvSpPr>
          <p:cNvPr id="12" name="TextBox 12"/>
          <p:cNvSpPr txBox="1"/>
          <p:nvPr/>
        </p:nvSpPr>
        <p:spPr>
          <a:xfrm>
            <a:off x="1796058" y="634215"/>
            <a:ext cx="14110463" cy="874301"/>
          </a:xfrm>
          <a:prstGeom prst="rect">
            <a:avLst/>
          </a:prstGeom>
        </p:spPr>
        <p:txBody>
          <a:bodyPr lIns="0" tIns="0" rIns="0" bIns="0" rtlCol="0" anchor="t">
            <a:spAutoFit/>
          </a:bodyPr>
          <a:lstStyle/>
          <a:p>
            <a:pPr marL="0" lvl="0" indent="0" algn="ctr">
              <a:lnSpc>
                <a:spcPts val="6935"/>
              </a:lnSpc>
            </a:pPr>
            <a:r>
              <a:rPr lang="en-US" sz="5550" b="1">
                <a:solidFill>
                  <a:srgbClr val="000000"/>
                </a:solidFill>
                <a:latin typeface="Keratine Bold"/>
                <a:ea typeface="Keratine Bold"/>
                <a:cs typeface="Keratine Bold"/>
                <a:sym typeface="Keratine Bold"/>
              </a:rPr>
              <a:t> Evitarea conflictelor de interese</a:t>
            </a:r>
            <a:endParaRPr lang="en-US" sz="5550" b="1">
              <a:solidFill>
                <a:srgbClr val="000000"/>
              </a:solidFill>
              <a:latin typeface="Keratine Bold"/>
              <a:ea typeface="Keratine Bold"/>
              <a:cs typeface="Keratine Bold"/>
              <a:sym typeface="Keratine Bold"/>
            </a:endParaRPr>
          </a:p>
        </p:txBody>
      </p:sp>
      <p:grpSp>
        <p:nvGrpSpPr>
          <p:cNvPr id="13" name="Group 13"/>
          <p:cNvGrpSpPr/>
          <p:nvPr/>
        </p:nvGrpSpPr>
        <p:grpSpPr>
          <a:xfrm rot="0">
            <a:off x="205935" y="2425569"/>
            <a:ext cx="4038814" cy="1576773"/>
            <a:chOff x="0" y="0"/>
            <a:chExt cx="1063720" cy="415282"/>
          </a:xfrm>
        </p:grpSpPr>
        <p:sp>
          <p:nvSpPr>
            <p:cNvPr id="14" name="Freeform 14"/>
            <p:cNvSpPr/>
            <p:nvPr/>
          </p:nvSpPr>
          <p:spPr>
            <a:xfrm>
              <a:off x="0" y="0"/>
              <a:ext cx="1063720" cy="415282"/>
            </a:xfrm>
            <a:custGeom>
              <a:avLst/>
              <a:gdLst/>
              <a:ahLst/>
              <a:cxnLst/>
              <a:rect l="l" t="t" r="r" b="b"/>
              <a:pathLst>
                <a:path w="1063720" h="415282">
                  <a:moveTo>
                    <a:pt x="0" y="0"/>
                  </a:moveTo>
                  <a:lnTo>
                    <a:pt x="1063720" y="0"/>
                  </a:lnTo>
                  <a:lnTo>
                    <a:pt x="1063720" y="415282"/>
                  </a:lnTo>
                  <a:lnTo>
                    <a:pt x="0" y="415282"/>
                  </a:lnTo>
                  <a:close/>
                </a:path>
              </a:pathLst>
            </a:custGeom>
            <a:solidFill>
              <a:srgbClr val="CC9355"/>
            </a:solidFill>
          </p:spPr>
        </p:sp>
        <p:sp>
          <p:nvSpPr>
            <p:cNvPr id="15" name="TextBox 15"/>
            <p:cNvSpPr txBox="1"/>
            <p:nvPr/>
          </p:nvSpPr>
          <p:spPr>
            <a:xfrm>
              <a:off x="0" y="-95250"/>
              <a:ext cx="1063720" cy="510532"/>
            </a:xfrm>
            <a:prstGeom prst="rect">
              <a:avLst/>
            </a:prstGeom>
          </p:spPr>
          <p:txBody>
            <a:bodyPr lIns="50800" tIns="50800" rIns="50800" bIns="50800" rtlCol="0" anchor="ctr"/>
            <a:lstStyle/>
            <a:p>
              <a:pPr algn="ctr">
                <a:lnSpc>
                  <a:spcPts val="4340"/>
                </a:lnSpc>
              </a:pPr>
              <a:r>
                <a:rPr lang="en-US" sz="3100">
                  <a:solidFill>
                    <a:srgbClr val="000000"/>
                  </a:solidFill>
                  <a:latin typeface="Binggo Wood"/>
                  <a:ea typeface="Binggo Wood"/>
                  <a:cs typeface="Binggo Wood"/>
                  <a:sym typeface="Binggo Wood"/>
                </a:rPr>
                <a:t> </a:t>
              </a:r>
              <a:r>
                <a:rPr lang="en-US" sz="3100">
                  <a:solidFill>
                    <a:srgbClr val="000000"/>
                  </a:solidFill>
                  <a:latin typeface="Binggo Wood"/>
                  <a:ea typeface="Binggo Wood"/>
                  <a:cs typeface="Binggo Wood"/>
                  <a:sym typeface="Binggo Wood"/>
                </a:rPr>
                <a:t> servirea </a:t>
              </a:r>
              <a:endParaRPr lang="en-US" sz="3100">
                <a:solidFill>
                  <a:srgbClr val="000000"/>
                </a:solidFill>
                <a:latin typeface="Binggo Wood"/>
                <a:ea typeface="Binggo Wood"/>
                <a:cs typeface="Binggo Wood"/>
                <a:sym typeface="Binggo Wood"/>
              </a:endParaRPr>
            </a:p>
            <a:p>
              <a:pPr algn="ctr">
                <a:lnSpc>
                  <a:spcPts val="4340"/>
                </a:lnSpc>
              </a:pPr>
              <a:r>
                <a:rPr lang="en-US" sz="3100">
                  <a:solidFill>
                    <a:srgbClr val="000000"/>
                  </a:solidFill>
                  <a:latin typeface="Binggo Wood"/>
                  <a:ea typeface="Binggo Wood"/>
                  <a:cs typeface="Binggo Wood"/>
                  <a:sym typeface="Binggo Wood"/>
                </a:rPr>
                <a:t>interesului public</a:t>
              </a:r>
              <a:endParaRPr lang="en-US" sz="3100">
                <a:solidFill>
                  <a:srgbClr val="000000"/>
                </a:solidFill>
                <a:latin typeface="Binggo Wood"/>
                <a:ea typeface="Binggo Wood"/>
                <a:cs typeface="Binggo Wood"/>
                <a:sym typeface="Binggo Wood"/>
              </a:endParaRPr>
            </a:p>
          </p:txBody>
        </p:sp>
      </p:grpSp>
      <p:sp>
        <p:nvSpPr>
          <p:cNvPr id="16" name="TextBox 16"/>
          <p:cNvSpPr txBox="1"/>
          <p:nvPr/>
        </p:nvSpPr>
        <p:spPr>
          <a:xfrm>
            <a:off x="2319767" y="1688967"/>
            <a:ext cx="13063044" cy="804547"/>
          </a:xfrm>
          <a:prstGeom prst="rect">
            <a:avLst/>
          </a:prstGeom>
        </p:spPr>
        <p:txBody>
          <a:bodyPr lIns="0" tIns="0" rIns="0" bIns="0" rtlCol="0" anchor="t">
            <a:spAutoFit/>
          </a:bodyPr>
          <a:lstStyle/>
          <a:p>
            <a:pPr marL="0" lvl="0" indent="0" algn="ctr">
              <a:lnSpc>
                <a:spcPts val="6580"/>
              </a:lnSpc>
              <a:spcBef>
                <a:spcPct val="0"/>
              </a:spcBef>
            </a:pPr>
            <a:r>
              <a:rPr lang="en-US" sz="4700" b="1">
                <a:solidFill>
                  <a:srgbClr val="134548"/>
                </a:solidFill>
                <a:latin typeface="Keratine Bold"/>
                <a:ea typeface="Keratine Bold"/>
                <a:cs typeface="Keratine Bold"/>
                <a:sym typeface="Keratine Bold"/>
              </a:rPr>
              <a:t>  Principiile generale</a:t>
            </a:r>
            <a:endParaRPr lang="en-US" sz="4700" b="1">
              <a:solidFill>
                <a:srgbClr val="134548"/>
              </a:solidFill>
              <a:latin typeface="Keratine Bold"/>
              <a:ea typeface="Keratine Bold"/>
              <a:cs typeface="Keratine Bold"/>
              <a:sym typeface="Keratine Bold"/>
            </a:endParaRPr>
          </a:p>
        </p:txBody>
      </p:sp>
      <p:grpSp>
        <p:nvGrpSpPr>
          <p:cNvPr id="17" name="Group 17"/>
          <p:cNvGrpSpPr/>
          <p:nvPr/>
        </p:nvGrpSpPr>
        <p:grpSpPr>
          <a:xfrm rot="0">
            <a:off x="2319767" y="4425548"/>
            <a:ext cx="3259996" cy="1181822"/>
            <a:chOff x="0" y="0"/>
            <a:chExt cx="858600" cy="311262"/>
          </a:xfrm>
        </p:grpSpPr>
        <p:sp>
          <p:nvSpPr>
            <p:cNvPr id="18" name="Freeform 18"/>
            <p:cNvSpPr/>
            <p:nvPr/>
          </p:nvSpPr>
          <p:spPr>
            <a:xfrm>
              <a:off x="0" y="0"/>
              <a:ext cx="858600" cy="311262"/>
            </a:xfrm>
            <a:custGeom>
              <a:avLst/>
              <a:gdLst/>
              <a:ahLst/>
              <a:cxnLst/>
              <a:rect l="l" t="t" r="r" b="b"/>
              <a:pathLst>
                <a:path w="858600" h="311262">
                  <a:moveTo>
                    <a:pt x="0" y="0"/>
                  </a:moveTo>
                  <a:lnTo>
                    <a:pt x="858600" y="0"/>
                  </a:lnTo>
                  <a:lnTo>
                    <a:pt x="858600" y="311262"/>
                  </a:lnTo>
                  <a:lnTo>
                    <a:pt x="0" y="311262"/>
                  </a:lnTo>
                  <a:close/>
                </a:path>
              </a:pathLst>
            </a:custGeom>
            <a:solidFill>
              <a:srgbClr val="CC9355"/>
            </a:solidFill>
          </p:spPr>
        </p:sp>
        <p:sp>
          <p:nvSpPr>
            <p:cNvPr id="19" name="TextBox 19"/>
            <p:cNvSpPr txBox="1"/>
            <p:nvPr/>
          </p:nvSpPr>
          <p:spPr>
            <a:xfrm>
              <a:off x="0" y="-47625"/>
              <a:ext cx="858600" cy="358887"/>
            </a:xfrm>
            <a:prstGeom prst="rect">
              <a:avLst/>
            </a:prstGeom>
          </p:spPr>
          <p:txBody>
            <a:bodyPr lIns="50800" tIns="50800" rIns="50800" bIns="50800" rtlCol="0" anchor="ctr"/>
            <a:lstStyle/>
            <a:p>
              <a:pPr algn="ctr">
                <a:lnSpc>
                  <a:spcPts val="3780"/>
                </a:lnSpc>
              </a:pPr>
              <a:r>
                <a:rPr lang="en-US" sz="2700">
                  <a:solidFill>
                    <a:srgbClr val="000000"/>
                  </a:solidFill>
                  <a:latin typeface="Dynapuff"/>
                  <a:ea typeface="Dynapuff"/>
                  <a:cs typeface="Dynapuff"/>
                  <a:sym typeface="Dynapuff"/>
                </a:rPr>
                <a:t> </a:t>
              </a:r>
              <a:r>
                <a:rPr lang="en-US" sz="2700">
                  <a:solidFill>
                    <a:srgbClr val="000000"/>
                  </a:solidFill>
                  <a:latin typeface="Dynapuff"/>
                  <a:ea typeface="Dynapuff"/>
                  <a:cs typeface="Dynapuff"/>
                  <a:sym typeface="Dynapuff"/>
                </a:rPr>
                <a:t> imparţialitate </a:t>
              </a:r>
              <a:endParaRPr lang="en-US" sz="2700">
                <a:solidFill>
                  <a:srgbClr val="000000"/>
                </a:solidFill>
                <a:latin typeface="Dynapuff"/>
                <a:ea typeface="Dynapuff"/>
                <a:cs typeface="Dynapuff"/>
                <a:sym typeface="Dynapuff"/>
              </a:endParaRPr>
            </a:p>
          </p:txBody>
        </p:sp>
      </p:grpSp>
      <p:grpSp>
        <p:nvGrpSpPr>
          <p:cNvPr id="20" name="Group 20"/>
          <p:cNvGrpSpPr/>
          <p:nvPr/>
        </p:nvGrpSpPr>
        <p:grpSpPr>
          <a:xfrm rot="0">
            <a:off x="5438561" y="3213955"/>
            <a:ext cx="3124934" cy="1133758"/>
            <a:chOff x="0" y="0"/>
            <a:chExt cx="823028" cy="298603"/>
          </a:xfrm>
        </p:grpSpPr>
        <p:sp>
          <p:nvSpPr>
            <p:cNvPr id="21" name="Freeform 21"/>
            <p:cNvSpPr/>
            <p:nvPr/>
          </p:nvSpPr>
          <p:spPr>
            <a:xfrm>
              <a:off x="0" y="0"/>
              <a:ext cx="823028" cy="298603"/>
            </a:xfrm>
            <a:custGeom>
              <a:avLst/>
              <a:gdLst/>
              <a:ahLst/>
              <a:cxnLst/>
              <a:rect l="l" t="t" r="r" b="b"/>
              <a:pathLst>
                <a:path w="823028" h="298603">
                  <a:moveTo>
                    <a:pt x="0" y="0"/>
                  </a:moveTo>
                  <a:lnTo>
                    <a:pt x="823028" y="0"/>
                  </a:lnTo>
                  <a:lnTo>
                    <a:pt x="823028" y="298603"/>
                  </a:lnTo>
                  <a:lnTo>
                    <a:pt x="0" y="298603"/>
                  </a:lnTo>
                  <a:close/>
                </a:path>
              </a:pathLst>
            </a:custGeom>
            <a:solidFill>
              <a:srgbClr val="CC9355"/>
            </a:solidFill>
          </p:spPr>
        </p:sp>
        <p:sp>
          <p:nvSpPr>
            <p:cNvPr id="22" name="TextBox 22"/>
            <p:cNvSpPr txBox="1"/>
            <p:nvPr/>
          </p:nvSpPr>
          <p:spPr>
            <a:xfrm>
              <a:off x="0" y="-38100"/>
              <a:ext cx="823028" cy="336703"/>
            </a:xfrm>
            <a:prstGeom prst="rect">
              <a:avLst/>
            </a:prstGeom>
          </p:spPr>
          <p:txBody>
            <a:bodyPr lIns="50800" tIns="50800" rIns="50800" bIns="50800" rtlCol="0" anchor="ctr"/>
            <a:lstStyle/>
            <a:p>
              <a:pPr algn="ctr">
                <a:lnSpc>
                  <a:spcPts val="2940"/>
                </a:lnSpc>
              </a:pPr>
            </a:p>
          </p:txBody>
        </p:sp>
      </p:grpSp>
      <p:grpSp>
        <p:nvGrpSpPr>
          <p:cNvPr id="23" name="Group 23"/>
          <p:cNvGrpSpPr/>
          <p:nvPr/>
        </p:nvGrpSpPr>
        <p:grpSpPr>
          <a:xfrm rot="0">
            <a:off x="9241669" y="3543002"/>
            <a:ext cx="3097740" cy="1300939"/>
            <a:chOff x="0" y="0"/>
            <a:chExt cx="815866" cy="342634"/>
          </a:xfrm>
        </p:grpSpPr>
        <p:sp>
          <p:nvSpPr>
            <p:cNvPr id="24" name="Freeform 24"/>
            <p:cNvSpPr/>
            <p:nvPr/>
          </p:nvSpPr>
          <p:spPr>
            <a:xfrm>
              <a:off x="0" y="0"/>
              <a:ext cx="815866" cy="342634"/>
            </a:xfrm>
            <a:custGeom>
              <a:avLst/>
              <a:gdLst/>
              <a:ahLst/>
              <a:cxnLst/>
              <a:rect l="l" t="t" r="r" b="b"/>
              <a:pathLst>
                <a:path w="815866" h="342634">
                  <a:moveTo>
                    <a:pt x="0" y="0"/>
                  </a:moveTo>
                  <a:lnTo>
                    <a:pt x="815866" y="0"/>
                  </a:lnTo>
                  <a:lnTo>
                    <a:pt x="815866" y="342634"/>
                  </a:lnTo>
                  <a:lnTo>
                    <a:pt x="0" y="342634"/>
                  </a:lnTo>
                  <a:close/>
                </a:path>
              </a:pathLst>
            </a:custGeom>
            <a:solidFill>
              <a:srgbClr val="CC9355"/>
            </a:solidFill>
          </p:spPr>
        </p:sp>
        <p:sp>
          <p:nvSpPr>
            <p:cNvPr id="25" name="TextBox 25"/>
            <p:cNvSpPr txBox="1"/>
            <p:nvPr/>
          </p:nvSpPr>
          <p:spPr>
            <a:xfrm>
              <a:off x="0" y="-38100"/>
              <a:ext cx="815866" cy="380734"/>
            </a:xfrm>
            <a:prstGeom prst="rect">
              <a:avLst/>
            </a:prstGeom>
          </p:spPr>
          <p:txBody>
            <a:bodyPr lIns="50800" tIns="50800" rIns="50800" bIns="50800" rtlCol="0" anchor="ctr"/>
            <a:lstStyle/>
            <a:p>
              <a:pPr algn="ctr">
                <a:lnSpc>
                  <a:spcPts val="2940"/>
                </a:lnSpc>
              </a:pPr>
            </a:p>
          </p:txBody>
        </p:sp>
      </p:grpSp>
      <p:sp>
        <p:nvSpPr>
          <p:cNvPr id="26" name="TextBox 26"/>
          <p:cNvSpPr txBox="1"/>
          <p:nvPr/>
        </p:nvSpPr>
        <p:spPr>
          <a:xfrm>
            <a:off x="5703654" y="3542069"/>
            <a:ext cx="2859840" cy="504826"/>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Rubik Bubbles"/>
                <a:ea typeface="Rubik Bubbles"/>
                <a:cs typeface="Rubik Bubbles"/>
                <a:sym typeface="Rubik Bubbles"/>
              </a:rPr>
              <a:t>obiectivitate</a:t>
            </a:r>
            <a:endParaRPr lang="en-US" sz="3000">
              <a:solidFill>
                <a:srgbClr val="000000"/>
              </a:solidFill>
              <a:latin typeface="Rubik Bubbles"/>
              <a:ea typeface="Rubik Bubbles"/>
              <a:cs typeface="Rubik Bubbles"/>
              <a:sym typeface="Rubik Bubbles"/>
            </a:endParaRPr>
          </a:p>
        </p:txBody>
      </p:sp>
      <p:sp>
        <p:nvSpPr>
          <p:cNvPr id="27" name="TextBox 27"/>
          <p:cNvSpPr txBox="1"/>
          <p:nvPr/>
        </p:nvSpPr>
        <p:spPr>
          <a:xfrm>
            <a:off x="9493165" y="3630481"/>
            <a:ext cx="2594747" cy="1026795"/>
          </a:xfrm>
          <a:prstGeom prst="rect">
            <a:avLst/>
          </a:prstGeom>
        </p:spPr>
        <p:txBody>
          <a:bodyPr lIns="0" tIns="0" rIns="0" bIns="0" rtlCol="0" anchor="t">
            <a:spAutoFit/>
          </a:bodyPr>
          <a:lstStyle/>
          <a:p>
            <a:pPr algn="ctr">
              <a:lnSpc>
                <a:spcPts val="3780"/>
              </a:lnSpc>
              <a:spcBef>
                <a:spcPct val="0"/>
              </a:spcBef>
            </a:pPr>
            <a:r>
              <a:rPr lang="en-US" sz="2700">
                <a:solidFill>
                  <a:srgbClr val="000000"/>
                </a:solidFill>
                <a:latin typeface="Visconte"/>
                <a:ea typeface="Visconte"/>
                <a:cs typeface="Visconte"/>
                <a:sym typeface="Visconte"/>
              </a:rPr>
              <a:t> asigurarea transparenţei</a:t>
            </a:r>
            <a:endParaRPr lang="en-US" sz="2700">
              <a:solidFill>
                <a:srgbClr val="000000"/>
              </a:solidFill>
              <a:latin typeface="Visconte"/>
              <a:ea typeface="Visconte"/>
              <a:cs typeface="Visconte"/>
              <a:sym typeface="Visconte"/>
            </a:endParaRPr>
          </a:p>
        </p:txBody>
      </p:sp>
      <p:grpSp>
        <p:nvGrpSpPr>
          <p:cNvPr id="28" name="Group 28"/>
          <p:cNvGrpSpPr/>
          <p:nvPr/>
        </p:nvGrpSpPr>
        <p:grpSpPr>
          <a:xfrm rot="0">
            <a:off x="13301610" y="2425569"/>
            <a:ext cx="3243770" cy="1284713"/>
            <a:chOff x="0" y="0"/>
            <a:chExt cx="854326" cy="338361"/>
          </a:xfrm>
        </p:grpSpPr>
        <p:sp>
          <p:nvSpPr>
            <p:cNvPr id="29" name="Freeform 29"/>
            <p:cNvSpPr/>
            <p:nvPr/>
          </p:nvSpPr>
          <p:spPr>
            <a:xfrm>
              <a:off x="0" y="0"/>
              <a:ext cx="854326" cy="338361"/>
            </a:xfrm>
            <a:custGeom>
              <a:avLst/>
              <a:gdLst/>
              <a:ahLst/>
              <a:cxnLst/>
              <a:rect l="l" t="t" r="r" b="b"/>
              <a:pathLst>
                <a:path w="854326" h="338361">
                  <a:moveTo>
                    <a:pt x="0" y="0"/>
                  </a:moveTo>
                  <a:lnTo>
                    <a:pt x="854326" y="0"/>
                  </a:lnTo>
                  <a:lnTo>
                    <a:pt x="854326" y="338361"/>
                  </a:lnTo>
                  <a:lnTo>
                    <a:pt x="0" y="338361"/>
                  </a:lnTo>
                  <a:close/>
                </a:path>
              </a:pathLst>
            </a:custGeom>
            <a:solidFill>
              <a:srgbClr val="CC9355"/>
            </a:solidFill>
          </p:spPr>
        </p:sp>
        <p:sp>
          <p:nvSpPr>
            <p:cNvPr id="30" name="TextBox 30"/>
            <p:cNvSpPr txBox="1"/>
            <p:nvPr/>
          </p:nvSpPr>
          <p:spPr>
            <a:xfrm>
              <a:off x="0" y="-38100"/>
              <a:ext cx="854326" cy="376461"/>
            </a:xfrm>
            <a:prstGeom prst="rect">
              <a:avLst/>
            </a:prstGeom>
          </p:spPr>
          <p:txBody>
            <a:bodyPr lIns="50800" tIns="50800" rIns="50800" bIns="50800" rtlCol="0" anchor="ctr"/>
            <a:lstStyle/>
            <a:p>
              <a:pPr algn="ctr">
                <a:lnSpc>
                  <a:spcPts val="2940"/>
                </a:lnSpc>
              </a:pPr>
            </a:p>
          </p:txBody>
        </p:sp>
      </p:grpSp>
      <p:sp>
        <p:nvSpPr>
          <p:cNvPr id="31" name="TextBox 31"/>
          <p:cNvSpPr txBox="1"/>
          <p:nvPr/>
        </p:nvSpPr>
        <p:spPr>
          <a:xfrm>
            <a:off x="13477728" y="2645832"/>
            <a:ext cx="3067652" cy="860425"/>
          </a:xfrm>
          <a:prstGeom prst="rect">
            <a:avLst/>
          </a:prstGeom>
        </p:spPr>
        <p:txBody>
          <a:bodyPr lIns="0" tIns="0" rIns="0" bIns="0" rtlCol="0" anchor="t">
            <a:spAutoFit/>
          </a:bodyPr>
          <a:lstStyle/>
          <a:p>
            <a:pPr algn="ctr">
              <a:lnSpc>
                <a:spcPts val="3500"/>
              </a:lnSpc>
              <a:spcBef>
                <a:spcPct val="0"/>
              </a:spcBef>
            </a:pPr>
            <a:r>
              <a:rPr lang="en-US" sz="2500">
                <a:solidFill>
                  <a:srgbClr val="000000"/>
                </a:solidFill>
                <a:latin typeface="Arturo" panose="02000503020000020004"/>
                <a:ea typeface="Arturo" panose="02000503020000020004"/>
                <a:cs typeface="Arturo" panose="02000503020000020004"/>
                <a:sym typeface="Arturo" panose="02000503020000020004"/>
              </a:rPr>
              <a:t>responsabilitatea individuală </a:t>
            </a:r>
            <a:endParaRPr lang="en-US" sz="2500">
              <a:solidFill>
                <a:srgbClr val="000000"/>
              </a:solidFill>
              <a:latin typeface="Arturo" panose="02000503020000020004"/>
              <a:ea typeface="Arturo" panose="02000503020000020004"/>
              <a:cs typeface="Arturo" panose="02000503020000020004"/>
              <a:sym typeface="Arturo" panose="02000503020000020004"/>
            </a:endParaRPr>
          </a:p>
        </p:txBody>
      </p:sp>
      <p:grpSp>
        <p:nvGrpSpPr>
          <p:cNvPr id="32" name="Group 32"/>
          <p:cNvGrpSpPr/>
          <p:nvPr/>
        </p:nvGrpSpPr>
        <p:grpSpPr>
          <a:xfrm rot="0">
            <a:off x="13949123" y="4225379"/>
            <a:ext cx="4022598" cy="1313268"/>
            <a:chOff x="0" y="0"/>
            <a:chExt cx="1059450" cy="345881"/>
          </a:xfrm>
        </p:grpSpPr>
        <p:sp>
          <p:nvSpPr>
            <p:cNvPr id="33" name="Freeform 33"/>
            <p:cNvSpPr/>
            <p:nvPr/>
          </p:nvSpPr>
          <p:spPr>
            <a:xfrm>
              <a:off x="0" y="0"/>
              <a:ext cx="1059450" cy="345881"/>
            </a:xfrm>
            <a:custGeom>
              <a:avLst/>
              <a:gdLst/>
              <a:ahLst/>
              <a:cxnLst/>
              <a:rect l="l" t="t" r="r" b="b"/>
              <a:pathLst>
                <a:path w="1059450" h="345881">
                  <a:moveTo>
                    <a:pt x="0" y="0"/>
                  </a:moveTo>
                  <a:lnTo>
                    <a:pt x="1059450" y="0"/>
                  </a:lnTo>
                  <a:lnTo>
                    <a:pt x="1059450" y="345881"/>
                  </a:lnTo>
                  <a:lnTo>
                    <a:pt x="0" y="345881"/>
                  </a:lnTo>
                  <a:close/>
                </a:path>
              </a:pathLst>
            </a:custGeom>
            <a:solidFill>
              <a:srgbClr val="CC9355"/>
            </a:solidFill>
          </p:spPr>
        </p:sp>
        <p:sp>
          <p:nvSpPr>
            <p:cNvPr id="34" name="TextBox 34"/>
            <p:cNvSpPr txBox="1"/>
            <p:nvPr/>
          </p:nvSpPr>
          <p:spPr>
            <a:xfrm>
              <a:off x="0" y="-66675"/>
              <a:ext cx="1059450" cy="412556"/>
            </a:xfrm>
            <a:prstGeom prst="rect">
              <a:avLst/>
            </a:prstGeom>
          </p:spPr>
          <p:txBody>
            <a:bodyPr lIns="50800" tIns="50800" rIns="50800" bIns="50800" rtlCol="0" anchor="ctr"/>
            <a:lstStyle/>
            <a:p>
              <a:pPr algn="ctr">
                <a:lnSpc>
                  <a:spcPts val="4620"/>
                </a:lnSpc>
              </a:pPr>
              <a:r>
                <a:rPr lang="en-US" sz="3300" b="1">
                  <a:solidFill>
                    <a:srgbClr val="000000"/>
                  </a:solidFill>
                  <a:latin typeface="Montserrat Bold" panose="00000800000000000000"/>
                  <a:ea typeface="Montserrat Bold" panose="00000800000000000000"/>
                  <a:cs typeface="Montserrat Bold" panose="00000800000000000000"/>
                  <a:sym typeface="Montserrat Bold" panose="00000800000000000000"/>
                </a:rPr>
                <a:t> exemplul personal</a:t>
              </a:r>
              <a:r>
                <a:rPr lang="en-US" sz="3300" b="1">
                  <a:solidFill>
                    <a:srgbClr val="000000"/>
                  </a:solidFill>
                  <a:latin typeface="Montserrat Bold" panose="00000800000000000000"/>
                  <a:ea typeface="Montserrat Bold" panose="00000800000000000000"/>
                  <a:cs typeface="Montserrat Bold" panose="00000800000000000000"/>
                  <a:sym typeface="Montserrat Bold" panose="00000800000000000000"/>
                </a:rPr>
                <a:t> </a:t>
              </a:r>
              <a:endParaRPr lang="en-US" sz="3300" b="1">
                <a:solidFill>
                  <a:srgbClr val="000000"/>
                </a:solidFill>
                <a:latin typeface="Montserrat Bold" panose="00000800000000000000"/>
                <a:ea typeface="Montserrat Bold" panose="00000800000000000000"/>
                <a:cs typeface="Montserrat Bold" panose="00000800000000000000"/>
                <a:sym typeface="Montserrat Bold" panose="0000080000000000000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00" y="1028700"/>
            <a:ext cx="609601" cy="664722"/>
          </a:xfrm>
          <a:custGeom>
            <a:avLst/>
            <a:gdLst/>
            <a:ahLst/>
            <a:cxnLst/>
            <a:rect l="l" t="t" r="r" b="b"/>
            <a:pathLst>
              <a:path w="609601" h="664722">
                <a:moveTo>
                  <a:pt x="0" y="0"/>
                </a:moveTo>
                <a:lnTo>
                  <a:pt x="609601" y="0"/>
                </a:lnTo>
                <a:lnTo>
                  <a:pt x="609601" y="664722"/>
                </a:lnTo>
                <a:lnTo>
                  <a:pt x="0" y="664722"/>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grpSp>
        <p:nvGrpSpPr>
          <p:cNvPr id="3" name="Group 3"/>
          <p:cNvGrpSpPr/>
          <p:nvPr/>
        </p:nvGrpSpPr>
        <p:grpSpPr>
          <a:xfrm rot="0">
            <a:off x="14661534" y="1066287"/>
            <a:ext cx="2597766" cy="589548"/>
            <a:chOff x="0" y="0"/>
            <a:chExt cx="684185" cy="155272"/>
          </a:xfrm>
        </p:grpSpPr>
        <p:sp>
          <p:nvSpPr>
            <p:cNvPr id="4" name="Freeform 4"/>
            <p:cNvSpPr/>
            <p:nvPr/>
          </p:nvSpPr>
          <p:spPr>
            <a:xfrm>
              <a:off x="0" y="0"/>
              <a:ext cx="684185" cy="155272"/>
            </a:xfrm>
            <a:custGeom>
              <a:avLst/>
              <a:gdLst/>
              <a:ahLst/>
              <a:cxnLst/>
              <a:rect l="l" t="t" r="r" b="b"/>
              <a:pathLst>
                <a:path w="684185" h="155272">
                  <a:moveTo>
                    <a:pt x="0" y="0"/>
                  </a:moveTo>
                  <a:lnTo>
                    <a:pt x="684185" y="0"/>
                  </a:lnTo>
                  <a:lnTo>
                    <a:pt x="684185" y="155272"/>
                  </a:lnTo>
                  <a:lnTo>
                    <a:pt x="0" y="155272"/>
                  </a:lnTo>
                  <a:close/>
                </a:path>
              </a:pathLst>
            </a:custGeom>
            <a:solidFill>
              <a:srgbClr val="CC9355"/>
            </a:solidFill>
          </p:spPr>
        </p:sp>
        <p:sp>
          <p:nvSpPr>
            <p:cNvPr id="5" name="TextBox 5"/>
            <p:cNvSpPr txBox="1"/>
            <p:nvPr/>
          </p:nvSpPr>
          <p:spPr>
            <a:xfrm>
              <a:off x="0" y="-38100"/>
              <a:ext cx="684185" cy="193372"/>
            </a:xfrm>
            <a:prstGeom prst="rect">
              <a:avLst/>
            </a:prstGeom>
          </p:spPr>
          <p:txBody>
            <a:bodyPr lIns="50800" tIns="50800" rIns="50800" bIns="50800" rtlCol="0" anchor="ctr"/>
            <a:lstStyle/>
            <a:p>
              <a:pPr algn="ctr">
                <a:lnSpc>
                  <a:spcPts val="2940"/>
                </a:lnSpc>
              </a:pPr>
            </a:p>
          </p:txBody>
        </p:sp>
      </p:grpSp>
      <p:grpSp>
        <p:nvGrpSpPr>
          <p:cNvPr id="6" name="Group 6"/>
          <p:cNvGrpSpPr/>
          <p:nvPr/>
        </p:nvGrpSpPr>
        <p:grpSpPr>
          <a:xfrm rot="0">
            <a:off x="5222006" y="4115678"/>
            <a:ext cx="6512584" cy="4489569"/>
            <a:chOff x="0" y="0"/>
            <a:chExt cx="1715249" cy="1182438"/>
          </a:xfrm>
        </p:grpSpPr>
        <p:sp>
          <p:nvSpPr>
            <p:cNvPr id="7" name="Freeform 7"/>
            <p:cNvSpPr/>
            <p:nvPr/>
          </p:nvSpPr>
          <p:spPr>
            <a:xfrm>
              <a:off x="0" y="0"/>
              <a:ext cx="1715249" cy="1182438"/>
            </a:xfrm>
            <a:custGeom>
              <a:avLst/>
              <a:gdLst/>
              <a:ahLst/>
              <a:cxnLst/>
              <a:rect l="l" t="t" r="r" b="b"/>
              <a:pathLst>
                <a:path w="1715249" h="1182438">
                  <a:moveTo>
                    <a:pt x="0" y="0"/>
                  </a:moveTo>
                  <a:lnTo>
                    <a:pt x="1715249" y="0"/>
                  </a:lnTo>
                  <a:lnTo>
                    <a:pt x="1715249" y="1182438"/>
                  </a:lnTo>
                  <a:lnTo>
                    <a:pt x="0" y="1182438"/>
                  </a:lnTo>
                  <a:close/>
                </a:path>
              </a:pathLst>
            </a:custGeom>
            <a:solidFill>
              <a:srgbClr val="CC9355"/>
            </a:solidFill>
          </p:spPr>
        </p:sp>
        <p:sp>
          <p:nvSpPr>
            <p:cNvPr id="8" name="TextBox 8"/>
            <p:cNvSpPr txBox="1"/>
            <p:nvPr/>
          </p:nvSpPr>
          <p:spPr>
            <a:xfrm>
              <a:off x="0" y="-38100"/>
              <a:ext cx="1715249" cy="1220538"/>
            </a:xfrm>
            <a:prstGeom prst="rect">
              <a:avLst/>
            </a:prstGeom>
          </p:spPr>
          <p:txBody>
            <a:bodyPr lIns="50800" tIns="50800" rIns="50800" bIns="50800" rtlCol="0" anchor="ctr"/>
            <a:lstStyle/>
            <a:p>
              <a:pPr algn="ctr">
                <a:lnSpc>
                  <a:spcPts val="2940"/>
                </a:lnSpc>
              </a:pPr>
            </a:p>
          </p:txBody>
        </p:sp>
      </p:grpSp>
      <p:grpSp>
        <p:nvGrpSpPr>
          <p:cNvPr id="9" name="Group 9"/>
          <p:cNvGrpSpPr/>
          <p:nvPr/>
        </p:nvGrpSpPr>
        <p:grpSpPr>
          <a:xfrm rot="0">
            <a:off x="330955" y="2471830"/>
            <a:ext cx="4891052" cy="4574325"/>
            <a:chOff x="0" y="0"/>
            <a:chExt cx="1288178" cy="1204761"/>
          </a:xfrm>
        </p:grpSpPr>
        <p:sp>
          <p:nvSpPr>
            <p:cNvPr id="10" name="Freeform 10"/>
            <p:cNvSpPr/>
            <p:nvPr/>
          </p:nvSpPr>
          <p:spPr>
            <a:xfrm>
              <a:off x="0" y="0"/>
              <a:ext cx="1288178" cy="1204761"/>
            </a:xfrm>
            <a:custGeom>
              <a:avLst/>
              <a:gdLst/>
              <a:ahLst/>
              <a:cxnLst/>
              <a:rect l="l" t="t" r="r" b="b"/>
              <a:pathLst>
                <a:path w="1288178" h="1204761">
                  <a:moveTo>
                    <a:pt x="0" y="0"/>
                  </a:moveTo>
                  <a:lnTo>
                    <a:pt x="1288178" y="0"/>
                  </a:lnTo>
                  <a:lnTo>
                    <a:pt x="1288178" y="1204761"/>
                  </a:lnTo>
                  <a:lnTo>
                    <a:pt x="0" y="1204761"/>
                  </a:lnTo>
                  <a:close/>
                </a:path>
              </a:pathLst>
            </a:custGeom>
            <a:solidFill>
              <a:srgbClr val="134548"/>
            </a:solidFill>
          </p:spPr>
        </p:sp>
        <p:sp>
          <p:nvSpPr>
            <p:cNvPr id="11" name="TextBox 11"/>
            <p:cNvSpPr txBox="1"/>
            <p:nvPr/>
          </p:nvSpPr>
          <p:spPr>
            <a:xfrm>
              <a:off x="0" y="-38100"/>
              <a:ext cx="1288178" cy="1242861"/>
            </a:xfrm>
            <a:prstGeom prst="rect">
              <a:avLst/>
            </a:prstGeom>
          </p:spPr>
          <p:txBody>
            <a:bodyPr lIns="50800" tIns="50800" rIns="50800" bIns="50800" rtlCol="0" anchor="ctr"/>
            <a:lstStyle/>
            <a:p>
              <a:pPr algn="ctr">
                <a:lnSpc>
                  <a:spcPts val="2940"/>
                </a:lnSpc>
              </a:pPr>
            </a:p>
          </p:txBody>
        </p:sp>
      </p:grpSp>
      <p:sp>
        <p:nvSpPr>
          <p:cNvPr id="12" name="TextBox 12"/>
          <p:cNvSpPr txBox="1"/>
          <p:nvPr/>
        </p:nvSpPr>
        <p:spPr>
          <a:xfrm>
            <a:off x="1836173" y="905265"/>
            <a:ext cx="12628364" cy="750570"/>
          </a:xfrm>
          <a:prstGeom prst="rect">
            <a:avLst/>
          </a:prstGeom>
        </p:spPr>
        <p:txBody>
          <a:bodyPr lIns="0" tIns="0" rIns="0" bIns="0" rtlCol="0" anchor="t">
            <a:spAutoFit/>
          </a:bodyPr>
          <a:lstStyle/>
          <a:p>
            <a:pPr marL="0" lvl="0" indent="0" algn="l">
              <a:lnSpc>
                <a:spcPts val="6000"/>
              </a:lnSpc>
            </a:pPr>
            <a:r>
              <a:rPr lang="en-US" sz="4800" b="1">
                <a:solidFill>
                  <a:srgbClr val="000000"/>
                </a:solidFill>
                <a:latin typeface="Montserrat Ultra-Bold" panose="00000900000000000000"/>
                <a:ea typeface="Montserrat Ultra-Bold" panose="00000900000000000000"/>
                <a:cs typeface="Montserrat Ultra-Bold" panose="00000900000000000000"/>
                <a:sym typeface="Montserrat Ultra-Bold" panose="00000900000000000000"/>
              </a:rPr>
              <a:t>CATEGORIILE conflictelor de interese</a:t>
            </a:r>
            <a:endParaRPr lang="en-US" sz="4800" b="1">
              <a:solidFill>
                <a:srgbClr val="000000"/>
              </a:solidFill>
              <a:latin typeface="Montserrat Ultra-Bold" panose="00000900000000000000"/>
              <a:ea typeface="Montserrat Ultra-Bold" panose="00000900000000000000"/>
              <a:cs typeface="Montserrat Ultra-Bold" panose="00000900000000000000"/>
              <a:sym typeface="Montserrat Ultra-Bold" panose="00000900000000000000"/>
            </a:endParaRPr>
          </a:p>
        </p:txBody>
      </p:sp>
      <p:grpSp>
        <p:nvGrpSpPr>
          <p:cNvPr id="13" name="Group 13"/>
          <p:cNvGrpSpPr/>
          <p:nvPr/>
        </p:nvGrpSpPr>
        <p:grpSpPr>
          <a:xfrm rot="0">
            <a:off x="12049501" y="5143500"/>
            <a:ext cx="5583963" cy="4574325"/>
            <a:chOff x="0" y="0"/>
            <a:chExt cx="1470673" cy="1204761"/>
          </a:xfrm>
        </p:grpSpPr>
        <p:sp>
          <p:nvSpPr>
            <p:cNvPr id="14" name="Freeform 14"/>
            <p:cNvSpPr/>
            <p:nvPr/>
          </p:nvSpPr>
          <p:spPr>
            <a:xfrm>
              <a:off x="0" y="0"/>
              <a:ext cx="1470673" cy="1204761"/>
            </a:xfrm>
            <a:custGeom>
              <a:avLst/>
              <a:gdLst/>
              <a:ahLst/>
              <a:cxnLst/>
              <a:rect l="l" t="t" r="r" b="b"/>
              <a:pathLst>
                <a:path w="1470673" h="1204761">
                  <a:moveTo>
                    <a:pt x="0" y="0"/>
                  </a:moveTo>
                  <a:lnTo>
                    <a:pt x="1470673" y="0"/>
                  </a:lnTo>
                  <a:lnTo>
                    <a:pt x="1470673" y="1204761"/>
                  </a:lnTo>
                  <a:lnTo>
                    <a:pt x="0" y="1204761"/>
                  </a:lnTo>
                  <a:close/>
                </a:path>
              </a:pathLst>
            </a:custGeom>
            <a:solidFill>
              <a:srgbClr val="134548"/>
            </a:solidFill>
          </p:spPr>
        </p:sp>
        <p:sp>
          <p:nvSpPr>
            <p:cNvPr id="15" name="TextBox 15"/>
            <p:cNvSpPr txBox="1"/>
            <p:nvPr/>
          </p:nvSpPr>
          <p:spPr>
            <a:xfrm>
              <a:off x="0" y="-38100"/>
              <a:ext cx="1470673" cy="1242861"/>
            </a:xfrm>
            <a:prstGeom prst="rect">
              <a:avLst/>
            </a:prstGeom>
          </p:spPr>
          <p:txBody>
            <a:bodyPr lIns="50800" tIns="50800" rIns="50800" bIns="50800" rtlCol="0" anchor="ctr"/>
            <a:lstStyle/>
            <a:p>
              <a:pPr algn="ctr">
                <a:lnSpc>
                  <a:spcPts val="2940"/>
                </a:lnSpc>
              </a:pPr>
            </a:p>
          </p:txBody>
        </p:sp>
      </p:grpSp>
      <p:sp>
        <p:nvSpPr>
          <p:cNvPr id="16" name="TextBox 16"/>
          <p:cNvSpPr txBox="1"/>
          <p:nvPr/>
        </p:nvSpPr>
        <p:spPr>
          <a:xfrm>
            <a:off x="-230942" y="2707382"/>
            <a:ext cx="5583963" cy="356235"/>
          </a:xfrm>
          <a:prstGeom prst="rect">
            <a:avLst/>
          </a:prstGeom>
        </p:spPr>
        <p:txBody>
          <a:bodyPr lIns="0" tIns="0" rIns="0" bIns="0" rtlCol="0" anchor="t">
            <a:spAutoFit/>
          </a:bodyPr>
          <a:lstStyle/>
          <a:p>
            <a:pPr algn="ctr">
              <a:lnSpc>
                <a:spcPts val="2940"/>
              </a:lnSpc>
              <a:spcBef>
                <a:spcPct val="0"/>
              </a:spcBef>
            </a:pPr>
            <a:r>
              <a:rPr lang="en-US" sz="2100">
                <a:solidFill>
                  <a:srgbClr val="000000"/>
                </a:solidFill>
                <a:latin typeface="Montserrat" panose="00000500000000000000"/>
                <a:ea typeface="Montserrat" panose="00000500000000000000"/>
                <a:cs typeface="Montserrat" panose="00000500000000000000"/>
                <a:sym typeface="Montserrat" panose="00000500000000000000"/>
              </a:rPr>
              <a:t> </a:t>
            </a:r>
            <a:r>
              <a:rPr lang="en-US" sz="2100" b="1">
                <a:solidFill>
                  <a:srgbClr val="FFFFFF"/>
                </a:solidFill>
                <a:latin typeface="Montserrat Bold" panose="00000800000000000000"/>
                <a:ea typeface="Montserrat Bold" panose="00000800000000000000"/>
                <a:cs typeface="Montserrat Bold" panose="00000800000000000000"/>
                <a:sym typeface="Montserrat Bold" panose="00000800000000000000"/>
              </a:rPr>
              <a:t>Conflict de interese potenţial</a:t>
            </a:r>
            <a:endParaRPr lang="en-US" sz="2100" b="1">
              <a:solidFill>
                <a:srgbClr val="FFFFFF"/>
              </a:solidFill>
              <a:latin typeface="Montserrat Bold" panose="00000800000000000000"/>
              <a:ea typeface="Montserrat Bold" panose="00000800000000000000"/>
              <a:cs typeface="Montserrat Bold" panose="00000800000000000000"/>
              <a:sym typeface="Montserrat Bold" panose="00000800000000000000"/>
            </a:endParaRPr>
          </a:p>
        </p:txBody>
      </p:sp>
      <p:sp>
        <p:nvSpPr>
          <p:cNvPr id="17" name="TextBox 17"/>
          <p:cNvSpPr txBox="1"/>
          <p:nvPr/>
        </p:nvSpPr>
        <p:spPr>
          <a:xfrm>
            <a:off x="5919752" y="4522259"/>
            <a:ext cx="5583963" cy="356235"/>
          </a:xfrm>
          <a:prstGeom prst="rect">
            <a:avLst/>
          </a:prstGeom>
        </p:spPr>
        <p:txBody>
          <a:bodyPr lIns="0" tIns="0" rIns="0" bIns="0" rtlCol="0" anchor="t">
            <a:spAutoFit/>
          </a:bodyPr>
          <a:lstStyle/>
          <a:p>
            <a:pPr algn="ctr">
              <a:lnSpc>
                <a:spcPts val="2940"/>
              </a:lnSpc>
              <a:spcBef>
                <a:spcPct val="0"/>
              </a:spcBef>
            </a:pPr>
            <a:r>
              <a:rPr lang="en-US" sz="2100">
                <a:solidFill>
                  <a:srgbClr val="000000"/>
                </a:solidFill>
                <a:latin typeface="Montserrat" panose="00000500000000000000"/>
                <a:ea typeface="Montserrat" panose="00000500000000000000"/>
                <a:cs typeface="Montserrat" panose="00000500000000000000"/>
                <a:sym typeface="Montserrat" panose="00000500000000000000"/>
              </a:rPr>
              <a:t> </a:t>
            </a:r>
            <a:r>
              <a:rPr lang="en-US" sz="2100" b="1">
                <a:solidFill>
                  <a:srgbClr val="FFFFFF"/>
                </a:solidFill>
                <a:latin typeface="Montserrat Bold" panose="00000800000000000000"/>
                <a:ea typeface="Montserrat Bold" panose="00000800000000000000"/>
                <a:cs typeface="Montserrat Bold" panose="00000800000000000000"/>
                <a:sym typeface="Montserrat Bold" panose="00000800000000000000"/>
              </a:rPr>
              <a:t>Conflict de interese real</a:t>
            </a:r>
            <a:endParaRPr lang="en-US" sz="2100" b="1">
              <a:solidFill>
                <a:srgbClr val="FFFFFF"/>
              </a:solidFill>
              <a:latin typeface="Montserrat Bold" panose="00000800000000000000"/>
              <a:ea typeface="Montserrat Bold" panose="00000800000000000000"/>
              <a:cs typeface="Montserrat Bold" panose="00000800000000000000"/>
              <a:sym typeface="Montserrat Bold" panose="00000800000000000000"/>
            </a:endParaRPr>
          </a:p>
        </p:txBody>
      </p:sp>
      <p:sp>
        <p:nvSpPr>
          <p:cNvPr id="18" name="TextBox 18"/>
          <p:cNvSpPr txBox="1"/>
          <p:nvPr/>
        </p:nvSpPr>
        <p:spPr>
          <a:xfrm>
            <a:off x="12049501" y="5529416"/>
            <a:ext cx="5583963" cy="356235"/>
          </a:xfrm>
          <a:prstGeom prst="rect">
            <a:avLst/>
          </a:prstGeom>
        </p:spPr>
        <p:txBody>
          <a:bodyPr lIns="0" tIns="0" rIns="0" bIns="0" rtlCol="0" anchor="t">
            <a:spAutoFit/>
          </a:bodyPr>
          <a:lstStyle/>
          <a:p>
            <a:pPr algn="ctr">
              <a:lnSpc>
                <a:spcPts val="2940"/>
              </a:lnSpc>
              <a:spcBef>
                <a:spcPct val="0"/>
              </a:spcBef>
            </a:pPr>
            <a:r>
              <a:rPr lang="en-US" sz="2100" b="1">
                <a:solidFill>
                  <a:srgbClr val="FFFFFF"/>
                </a:solidFill>
                <a:latin typeface="Montserrat Bold" panose="00000800000000000000"/>
                <a:ea typeface="Montserrat Bold" panose="00000800000000000000"/>
                <a:cs typeface="Montserrat Bold" panose="00000800000000000000"/>
                <a:sym typeface="Montserrat Bold" panose="00000800000000000000"/>
              </a:rPr>
              <a:t> Conflict de interese consumat</a:t>
            </a:r>
            <a:endParaRPr lang="en-US" sz="2100" b="1">
              <a:solidFill>
                <a:srgbClr val="FFFFFF"/>
              </a:solidFill>
              <a:latin typeface="Montserrat Bold" panose="00000800000000000000"/>
              <a:ea typeface="Montserrat Bold" panose="00000800000000000000"/>
              <a:cs typeface="Montserrat Bold" panose="00000800000000000000"/>
              <a:sym typeface="Montserrat Bold" panose="00000800000000000000"/>
            </a:endParaRPr>
          </a:p>
        </p:txBody>
      </p:sp>
      <p:sp>
        <p:nvSpPr>
          <p:cNvPr id="19" name="TextBox 19"/>
          <p:cNvSpPr txBox="1"/>
          <p:nvPr/>
        </p:nvSpPr>
        <p:spPr>
          <a:xfrm>
            <a:off x="411902" y="3248766"/>
            <a:ext cx="4298276" cy="1470660"/>
          </a:xfrm>
          <a:prstGeom prst="rect">
            <a:avLst/>
          </a:prstGeom>
        </p:spPr>
        <p:txBody>
          <a:bodyPr lIns="0" tIns="0" rIns="0" bIns="0" rtlCol="0" anchor="t">
            <a:spAutoFit/>
          </a:bodyPr>
          <a:lstStyle/>
          <a:p>
            <a:pPr algn="ctr">
              <a:lnSpc>
                <a:spcPts val="2940"/>
              </a:lnSpc>
              <a:spcBef>
                <a:spcPct val="0"/>
              </a:spcBef>
            </a:pPr>
            <a:r>
              <a:rPr lang="en-US" sz="2100" b="1">
                <a:solidFill>
                  <a:srgbClr val="000000"/>
                </a:solidFill>
                <a:latin typeface="Montserrat Bold" panose="00000800000000000000"/>
                <a:ea typeface="Montserrat Bold" panose="00000800000000000000"/>
                <a:cs typeface="Montserrat Bold" panose="00000800000000000000"/>
                <a:sym typeface="Montserrat Bold" panose="00000800000000000000"/>
              </a:rPr>
              <a:t> </a:t>
            </a:r>
            <a:r>
              <a:rPr lang="en-US" sz="2100" b="1">
                <a:solidFill>
                  <a:srgbClr val="FFFFFF"/>
                </a:solidFill>
                <a:latin typeface="Montserrat Bold" panose="00000800000000000000"/>
                <a:ea typeface="Montserrat Bold" panose="00000800000000000000"/>
                <a:cs typeface="Montserrat Bold" panose="00000800000000000000"/>
                <a:sym typeface="Montserrat Bold" panose="00000800000000000000"/>
              </a:rPr>
              <a:t> interesele personale ale subiectului declarării ar putea conduce la apariția unui conflict de interese real </a:t>
            </a:r>
            <a:endParaRPr lang="en-US" sz="2100" b="1">
              <a:solidFill>
                <a:srgbClr val="FFFFFF"/>
              </a:solidFill>
              <a:latin typeface="Montserrat Bold" panose="00000800000000000000"/>
              <a:ea typeface="Montserrat Bold" panose="00000800000000000000"/>
              <a:cs typeface="Montserrat Bold" panose="00000800000000000000"/>
              <a:sym typeface="Montserrat Bold" panose="00000800000000000000"/>
            </a:endParaRPr>
          </a:p>
        </p:txBody>
      </p:sp>
      <p:sp>
        <p:nvSpPr>
          <p:cNvPr id="20" name="TextBox 20"/>
          <p:cNvSpPr txBox="1"/>
          <p:nvPr/>
        </p:nvSpPr>
        <p:spPr>
          <a:xfrm>
            <a:off x="5919752" y="5095838"/>
            <a:ext cx="5583963" cy="2956560"/>
          </a:xfrm>
          <a:prstGeom prst="rect">
            <a:avLst/>
          </a:prstGeom>
        </p:spPr>
        <p:txBody>
          <a:bodyPr lIns="0" tIns="0" rIns="0" bIns="0" rtlCol="0" anchor="t">
            <a:spAutoFit/>
          </a:bodyPr>
          <a:lstStyle/>
          <a:p>
            <a:pPr algn="ctr">
              <a:lnSpc>
                <a:spcPts val="2940"/>
              </a:lnSpc>
              <a:spcBef>
                <a:spcPct val="0"/>
              </a:spcBef>
            </a:pPr>
            <a:r>
              <a:rPr lang="en-US" sz="2100" b="1">
                <a:solidFill>
                  <a:srgbClr val="FFFFFF"/>
                </a:solidFill>
                <a:latin typeface="Montserrat Bold" panose="00000800000000000000"/>
                <a:ea typeface="Montserrat Bold" panose="00000800000000000000"/>
                <a:cs typeface="Montserrat Bold" panose="00000800000000000000"/>
                <a:sym typeface="Montserrat Bold" panose="00000800000000000000"/>
              </a:rPr>
              <a:t> subiectul declarării este chemat să rezolve o cerere/un demers, să emită un act administrativ, să încheie direct sau prin intermediul unei persoane terțe un act juridic, să ia o decizie sau să participe la luarea unei decizii în care are interese personale sau care vizează persoane ce îi sînt apropiate</a:t>
            </a:r>
            <a:endParaRPr lang="en-US" sz="2100" b="1">
              <a:solidFill>
                <a:srgbClr val="FFFFFF"/>
              </a:solidFill>
              <a:latin typeface="Montserrat Bold" panose="00000800000000000000"/>
              <a:ea typeface="Montserrat Bold" panose="00000800000000000000"/>
              <a:cs typeface="Montserrat Bold" panose="00000800000000000000"/>
              <a:sym typeface="Montserrat Bold" panose="00000800000000000000"/>
            </a:endParaRPr>
          </a:p>
        </p:txBody>
      </p:sp>
      <p:sp>
        <p:nvSpPr>
          <p:cNvPr id="21" name="TextBox 21"/>
          <p:cNvSpPr txBox="1"/>
          <p:nvPr/>
        </p:nvSpPr>
        <p:spPr>
          <a:xfrm>
            <a:off x="12049501" y="6477857"/>
            <a:ext cx="4780656" cy="935409"/>
          </a:xfrm>
          <a:prstGeom prst="rect">
            <a:avLst/>
          </a:prstGeom>
        </p:spPr>
        <p:txBody>
          <a:bodyPr lIns="0" tIns="0" rIns="0" bIns="0" rtlCol="0" anchor="t">
            <a:spAutoFit/>
          </a:bodyPr>
          <a:lstStyle/>
          <a:p>
            <a:pPr algn="ctr">
              <a:lnSpc>
                <a:spcPts val="2515"/>
              </a:lnSpc>
              <a:spcBef>
                <a:spcPct val="0"/>
              </a:spcBef>
            </a:pPr>
            <a:r>
              <a:rPr lang="en-US" sz="1795">
                <a:solidFill>
                  <a:srgbClr val="FFFFFF"/>
                </a:solidFill>
                <a:latin typeface="Montserrat" panose="00000500000000000000"/>
                <a:ea typeface="Montserrat" panose="00000500000000000000"/>
                <a:cs typeface="Montserrat" panose="00000500000000000000"/>
                <a:sym typeface="Montserrat" panose="00000500000000000000"/>
              </a:rPr>
              <a:t> </a:t>
            </a:r>
            <a:r>
              <a:rPr lang="en-US" sz="1795" b="1">
                <a:solidFill>
                  <a:srgbClr val="FFFFFF"/>
                </a:solidFill>
                <a:latin typeface="Montserrat Bold" panose="00000800000000000000"/>
                <a:ea typeface="Montserrat Bold" panose="00000800000000000000"/>
                <a:cs typeface="Montserrat Bold" panose="00000800000000000000"/>
                <a:sym typeface="Montserrat Bold" panose="00000800000000000000"/>
              </a:rPr>
              <a:t>fapta subiectului declarării de rezolvare a unei cereri/unui demers, de emitere a unui act administrativ</a:t>
            </a:r>
            <a:endParaRPr lang="en-US" sz="1795" b="1">
              <a:solidFill>
                <a:srgbClr val="FFFFFF"/>
              </a:solidFill>
              <a:latin typeface="Montserrat Bold" panose="00000800000000000000"/>
              <a:ea typeface="Montserrat Bold" panose="00000800000000000000"/>
              <a:cs typeface="Montserrat Bold" panose="00000800000000000000"/>
              <a:sym typeface="Montserrat Bold" panose="0000080000000000000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7727</Words>
  <Application>WPS Presentation</Application>
  <PresentationFormat>On-screen Show (4:3)</PresentationFormat>
  <Paragraphs>182</Paragraphs>
  <Slides>12</Slides>
  <Notes>0</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12</vt:i4>
      </vt:variant>
    </vt:vector>
  </HeadingPairs>
  <TitlesOfParts>
    <vt:vector size="31" baseType="lpstr">
      <vt:lpstr>Arial</vt:lpstr>
      <vt:lpstr>SimSun</vt:lpstr>
      <vt:lpstr>Wingdings</vt:lpstr>
      <vt:lpstr>Montserrat Bold</vt:lpstr>
      <vt:lpstr>Montserrat Ultra-Bold</vt:lpstr>
      <vt:lpstr>Montserrat</vt:lpstr>
      <vt:lpstr>Montserrat Bold Italics</vt:lpstr>
      <vt:lpstr>Montserrat Italics</vt:lpstr>
      <vt:lpstr>Keratine Bold</vt:lpstr>
      <vt:lpstr>Binggo Wood</vt:lpstr>
      <vt:lpstr>Dynapuff</vt:lpstr>
      <vt:lpstr>Rubik Bubbles</vt:lpstr>
      <vt:lpstr>Visconte</vt:lpstr>
      <vt:lpstr>Arturo</vt:lpstr>
      <vt:lpstr>Gladiola</vt:lpstr>
      <vt:lpstr>Microsoft YaHei</vt:lpstr>
      <vt:lpstr>Arial Unicode MS</vt:lpstr>
      <vt:lpstr>Calibri</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Aspecte privind declararea averii și intereselor personale</dc:title>
  <dc:creator/>
  <cp:lastModifiedBy>User</cp:lastModifiedBy>
  <cp:revision>2</cp:revision>
  <dcterms:created xsi:type="dcterms:W3CDTF">2006-08-16T00:00:00Z</dcterms:created>
  <dcterms:modified xsi:type="dcterms:W3CDTF">2025-02-12T05:51:07Z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C09E8174FE244D488AE5690F37CA4FB4_12</vt:lpwstr>
  </property>
  <property fmtid="{D5CDD505-2E9C-101B-9397-08002B2CF9AE}" pid="3" name="KSOProductBuildVer">
    <vt:lpwstr>1049-12.2.0.19805</vt:lpwstr>
  </property>
</Properties>
</file>